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6"/>
  </p:notesMasterIdLst>
  <p:sldIdLst>
    <p:sldId id="259" r:id="rId2"/>
    <p:sldId id="285" r:id="rId3"/>
    <p:sldId id="260" r:id="rId4"/>
    <p:sldId id="286" r:id="rId5"/>
    <p:sldId id="287" r:id="rId6"/>
    <p:sldId id="288" r:id="rId7"/>
    <p:sldId id="289" r:id="rId8"/>
    <p:sldId id="290" r:id="rId9"/>
    <p:sldId id="291" r:id="rId10"/>
    <p:sldId id="292" r:id="rId11"/>
    <p:sldId id="293" r:id="rId12"/>
    <p:sldId id="294" r:id="rId13"/>
    <p:sldId id="295" r:id="rId14"/>
    <p:sldId id="296" r:id="rId15"/>
    <p:sldId id="262" r:id="rId16"/>
    <p:sldId id="264" r:id="rId17"/>
    <p:sldId id="266" r:id="rId18"/>
    <p:sldId id="267" r:id="rId19"/>
    <p:sldId id="268" r:id="rId20"/>
    <p:sldId id="269" r:id="rId21"/>
    <p:sldId id="270" r:id="rId22"/>
    <p:sldId id="271" r:id="rId23"/>
    <p:sldId id="272" r:id="rId24"/>
    <p:sldId id="273" r:id="rId25"/>
    <p:sldId id="275" r:id="rId26"/>
    <p:sldId id="276" r:id="rId27"/>
    <p:sldId id="277" r:id="rId28"/>
    <p:sldId id="278" r:id="rId29"/>
    <p:sldId id="279" r:id="rId30"/>
    <p:sldId id="280" r:id="rId31"/>
    <p:sldId id="281" r:id="rId32"/>
    <p:sldId id="282" r:id="rId33"/>
    <p:sldId id="283" r:id="rId34"/>
    <p:sldId id="284" r:id="rId35"/>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66" autoAdjust="0"/>
    <p:restoredTop sz="94624" autoAdjust="0"/>
  </p:normalViewPr>
  <p:slideViewPr>
    <p:cSldViewPr>
      <p:cViewPr varScale="1">
        <p:scale>
          <a:sx n="69" d="100"/>
          <a:sy n="69" d="100"/>
        </p:scale>
        <p:origin x="-1404" y="-102"/>
      </p:cViewPr>
      <p:guideLst>
        <p:guide orient="horz" pos="2160"/>
        <p:guide pos="2880"/>
      </p:guideLst>
    </p:cSldViewPr>
  </p:slideViewPr>
  <p:outlineViewPr>
    <p:cViewPr>
      <p:scale>
        <a:sx n="33" d="100"/>
        <a:sy n="33" d="100"/>
      </p:scale>
      <p:origin x="0" y="3749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C0EECD-9A3A-4C94-A893-E696F986E535}" type="datetimeFigureOut">
              <a:rPr lang="en-US" smtClean="0"/>
              <a:pPr/>
              <a:t>2/22/2022</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C70D4E-36CA-4F9A-A1B4-551F09726CB0}" type="slidenum">
              <a:rPr lang="en-US" smtClean="0"/>
              <a:pPr/>
              <a:t>‹#›</a:t>
            </a:fld>
            <a:endParaRPr lang="en-US"/>
          </a:p>
        </p:txBody>
      </p:sp>
    </p:spTree>
    <p:extLst>
      <p:ext uri="{BB962C8B-B14F-4D97-AF65-F5344CB8AC3E}">
        <p14:creationId xmlns="" xmlns:p14="http://schemas.microsoft.com/office/powerpoint/2010/main" val="3453717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D0C70D4E-36CA-4F9A-A1B4-551F09726CB0}" type="slidenum">
              <a:rPr lang="en-US" smtClean="0"/>
              <a:pPr/>
              <a:t>29</a:t>
            </a:fld>
            <a:endParaRPr lang="en-US"/>
          </a:p>
        </p:txBody>
      </p:sp>
    </p:spTree>
    <p:extLst>
      <p:ext uri="{BB962C8B-B14F-4D97-AF65-F5344CB8AC3E}">
        <p14:creationId xmlns="" xmlns:p14="http://schemas.microsoft.com/office/powerpoint/2010/main" val="2047882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0358F4EF-58EB-442B-871C-5EE6A9ED1750}" type="datetimeFigureOut">
              <a:rPr lang="ar-IQ" smtClean="0"/>
              <a:pPr/>
              <a:t>21/07/1443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21C5FEC-0A9C-4788-8110-B9807DB0DBCA}"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0358F4EF-58EB-442B-871C-5EE6A9ED1750}" type="datetimeFigureOut">
              <a:rPr lang="ar-IQ" smtClean="0"/>
              <a:pPr/>
              <a:t>21/07/1443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21C5FEC-0A9C-4788-8110-B9807DB0DBCA}"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0358F4EF-58EB-442B-871C-5EE6A9ED1750}" type="datetimeFigureOut">
              <a:rPr lang="ar-IQ" smtClean="0"/>
              <a:pPr/>
              <a:t>21/07/1443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21C5FEC-0A9C-4788-8110-B9807DB0DBCA}"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0358F4EF-58EB-442B-871C-5EE6A9ED1750}" type="datetimeFigureOut">
              <a:rPr lang="ar-IQ" smtClean="0"/>
              <a:pPr/>
              <a:t>21/07/1443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21C5FEC-0A9C-4788-8110-B9807DB0DBCA}"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0358F4EF-58EB-442B-871C-5EE6A9ED1750}" type="datetimeFigureOut">
              <a:rPr lang="ar-IQ" smtClean="0"/>
              <a:pPr/>
              <a:t>21/07/1443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21C5FEC-0A9C-4788-8110-B9807DB0DBCA}"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تاريخ 4"/>
          <p:cNvSpPr>
            <a:spLocks noGrp="1"/>
          </p:cNvSpPr>
          <p:nvPr>
            <p:ph type="dt" sz="half" idx="10"/>
          </p:nvPr>
        </p:nvSpPr>
        <p:spPr/>
        <p:txBody>
          <a:bodyPr/>
          <a:lstStyle/>
          <a:p>
            <a:fld id="{0358F4EF-58EB-442B-871C-5EE6A9ED1750}" type="datetimeFigureOut">
              <a:rPr lang="ar-IQ" smtClean="0"/>
              <a:pPr/>
              <a:t>21/07/1443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B21C5FEC-0A9C-4788-8110-B9807DB0DBCA}"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7" name="عنصر نائب للتاريخ 6"/>
          <p:cNvSpPr>
            <a:spLocks noGrp="1"/>
          </p:cNvSpPr>
          <p:nvPr>
            <p:ph type="dt" sz="half" idx="10"/>
          </p:nvPr>
        </p:nvSpPr>
        <p:spPr/>
        <p:txBody>
          <a:bodyPr/>
          <a:lstStyle/>
          <a:p>
            <a:fld id="{0358F4EF-58EB-442B-871C-5EE6A9ED1750}" type="datetimeFigureOut">
              <a:rPr lang="ar-IQ" smtClean="0"/>
              <a:pPr/>
              <a:t>21/07/1443</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B21C5FEC-0A9C-4788-8110-B9807DB0DBCA}"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0358F4EF-58EB-442B-871C-5EE6A9ED1750}" type="datetimeFigureOut">
              <a:rPr lang="ar-IQ" smtClean="0"/>
              <a:pPr/>
              <a:t>21/07/1443</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B21C5FEC-0A9C-4788-8110-B9807DB0DBCA}"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358F4EF-58EB-442B-871C-5EE6A9ED1750}" type="datetimeFigureOut">
              <a:rPr lang="ar-IQ" smtClean="0"/>
              <a:pPr/>
              <a:t>21/07/1443</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B21C5FEC-0A9C-4788-8110-B9807DB0DBCA}"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0358F4EF-58EB-442B-871C-5EE6A9ED1750}" type="datetimeFigureOut">
              <a:rPr lang="ar-IQ" smtClean="0"/>
              <a:pPr/>
              <a:t>21/07/1443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B21C5FEC-0A9C-4788-8110-B9807DB0DBCA}"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0358F4EF-58EB-442B-871C-5EE6A9ED1750}" type="datetimeFigureOut">
              <a:rPr lang="ar-IQ" smtClean="0"/>
              <a:pPr/>
              <a:t>21/07/1443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B21C5FEC-0A9C-4788-8110-B9807DB0DBCA}"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358F4EF-58EB-442B-871C-5EE6A9ED1750}" type="datetimeFigureOut">
              <a:rPr lang="ar-IQ" smtClean="0"/>
              <a:pPr/>
              <a:t>21/07/1443</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21C5FEC-0A9C-4788-8110-B9807DB0DBCA}"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85784" y="1000108"/>
            <a:ext cx="7772400" cy="1470025"/>
          </a:xfrm>
        </p:spPr>
        <p:txBody>
          <a:bodyPr/>
          <a:lstStyle/>
          <a:p>
            <a:r>
              <a:rPr lang="en-US" dirty="0" err="1"/>
              <a:t>Oropharynx</a:t>
            </a:r>
            <a:r>
              <a:rPr lang="en-US" dirty="0"/>
              <a:t> surgery</a:t>
            </a:r>
            <a:endParaRPr lang="ar-IQ" dirty="0"/>
          </a:p>
        </p:txBody>
      </p:sp>
      <p:pic>
        <p:nvPicPr>
          <p:cNvPr id="4" name="Picture 2"/>
          <p:cNvPicPr>
            <a:picLocks noChangeAspect="1" noChangeArrowheads="1"/>
          </p:cNvPicPr>
          <p:nvPr/>
        </p:nvPicPr>
        <p:blipFill>
          <a:blip r:embed="rId2"/>
          <a:srcRect l="23047" r="21257"/>
          <a:stretch>
            <a:fillRect/>
          </a:stretch>
        </p:blipFill>
        <p:spPr bwMode="auto">
          <a:xfrm>
            <a:off x="6129408" y="116632"/>
            <a:ext cx="2979096" cy="6688065"/>
          </a:xfrm>
          <a:prstGeom prst="rect">
            <a:avLst/>
          </a:prstGeom>
          <a:noFill/>
          <a:ln w="9525">
            <a:noFill/>
            <a:miter lim="800000"/>
            <a:headEnd/>
            <a:tailEnd/>
          </a:ln>
          <a:effectLst/>
        </p:spPr>
      </p:pic>
      <p:sp>
        <p:nvSpPr>
          <p:cNvPr id="6" name="عنوان فرعي 2"/>
          <p:cNvSpPr txBox="1">
            <a:spLocks/>
          </p:cNvSpPr>
          <p:nvPr/>
        </p:nvSpPr>
        <p:spPr>
          <a:xfrm>
            <a:off x="-108520" y="4653136"/>
            <a:ext cx="6400800" cy="1752600"/>
          </a:xfrm>
          <a:prstGeom prst="rect">
            <a:avLst/>
          </a:prstGeom>
        </p:spPr>
        <p:txBody>
          <a:bodyPr vert="horz" lIns="91440" tIns="45720" rIns="91440" bIns="45720" rtlCol="1">
            <a:normAutofit/>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err="1">
                <a:solidFill>
                  <a:schemeClr val="tx1"/>
                </a:solidFill>
              </a:rPr>
              <a:t>Assis</a:t>
            </a:r>
            <a:r>
              <a:rPr lang="en-US" dirty="0">
                <a:solidFill>
                  <a:schemeClr val="tx1"/>
                </a:solidFill>
              </a:rPr>
              <a:t>. Prof. Dr. </a:t>
            </a:r>
            <a:r>
              <a:rPr lang="en-US" dirty="0" err="1">
                <a:solidFill>
                  <a:schemeClr val="tx1"/>
                </a:solidFill>
              </a:rPr>
              <a:t>Rafid</a:t>
            </a:r>
            <a:r>
              <a:rPr lang="en-US" dirty="0">
                <a:solidFill>
                  <a:schemeClr val="tx1"/>
                </a:solidFill>
              </a:rPr>
              <a:t> </a:t>
            </a:r>
            <a:r>
              <a:rPr lang="en-US" dirty="0" err="1">
                <a:solidFill>
                  <a:schemeClr val="tx1"/>
                </a:solidFill>
              </a:rPr>
              <a:t>Majeed</a:t>
            </a:r>
            <a:r>
              <a:rPr lang="en-US" dirty="0">
                <a:solidFill>
                  <a:schemeClr val="tx1"/>
                </a:solidFill>
              </a:rPr>
              <a:t> </a:t>
            </a:r>
            <a:r>
              <a:rPr lang="en-US" dirty="0" err="1">
                <a:solidFill>
                  <a:schemeClr val="tx1"/>
                </a:solidFill>
              </a:rPr>
              <a:t>Naeem</a:t>
            </a:r>
            <a:endParaRPr lang="ar-IQ"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4282" y="274638"/>
            <a:ext cx="4214842" cy="654032"/>
          </a:xfrm>
        </p:spPr>
        <p:txBody>
          <a:bodyPr>
            <a:normAutofit/>
          </a:bodyPr>
          <a:lstStyle/>
          <a:p>
            <a:r>
              <a:rPr lang="en-US" sz="3200" dirty="0" smtClean="0"/>
              <a:t>Infectious </a:t>
            </a:r>
            <a:r>
              <a:rPr lang="en-US" sz="3200" dirty="0" smtClean="0"/>
              <a:t>Disorders</a:t>
            </a:r>
            <a:endParaRPr lang="ar-IQ" sz="3200" dirty="0"/>
          </a:p>
        </p:txBody>
      </p:sp>
      <p:sp>
        <p:nvSpPr>
          <p:cNvPr id="3" name="عنصر نائب للمحتوى 2"/>
          <p:cNvSpPr>
            <a:spLocks noGrp="1"/>
          </p:cNvSpPr>
          <p:nvPr>
            <p:ph idx="1"/>
          </p:nvPr>
        </p:nvSpPr>
        <p:spPr>
          <a:xfrm>
            <a:off x="0" y="928670"/>
            <a:ext cx="8858280" cy="4525963"/>
          </a:xfrm>
        </p:spPr>
        <p:txBody>
          <a:bodyPr>
            <a:normAutofit fontScale="77500" lnSpcReduction="20000"/>
          </a:bodyPr>
          <a:lstStyle/>
          <a:p>
            <a:pPr algn="l" rtl="0"/>
            <a:r>
              <a:rPr lang="en-US" i="1" dirty="0" smtClean="0"/>
              <a:t>The </a:t>
            </a:r>
            <a:r>
              <a:rPr lang="en-US" i="1" dirty="0" smtClean="0"/>
              <a:t>tongue is a rare site for infection, probably because of its rich blood supply, ability to avoid penetrating injury, tough dorsal surface, and continual contact with saliva, which has antibacterial properties. </a:t>
            </a:r>
            <a:endParaRPr lang="en-US" dirty="0" smtClean="0"/>
          </a:p>
          <a:p>
            <a:pPr algn="l" rtl="0">
              <a:buNone/>
            </a:pPr>
            <a:endParaRPr lang="en-US" dirty="0" smtClean="0"/>
          </a:p>
          <a:p>
            <a:pPr algn="l" rtl="0"/>
            <a:r>
              <a:rPr lang="en-US" i="1" dirty="0" smtClean="0"/>
              <a:t>Lingual abscesses in dogs have been described and are thought to result from penetrating injury through the oral mucosa. The most common site of penetrating oral injury is directly underneath the tongue</a:t>
            </a:r>
            <a:r>
              <a:rPr lang="en-US" dirty="0" smtClean="0"/>
              <a:t>.</a:t>
            </a:r>
          </a:p>
          <a:p>
            <a:pPr algn="l" rtl="0"/>
            <a:r>
              <a:rPr lang="en-US" dirty="0" smtClean="0"/>
              <a:t>Treatment consists of passive or active drainage. </a:t>
            </a:r>
            <a:r>
              <a:rPr lang="en-US" dirty="0" err="1" smtClean="0"/>
              <a:t>Marsupialization</a:t>
            </a:r>
            <a:r>
              <a:rPr lang="en-US" dirty="0" smtClean="0"/>
              <a:t> of the abscess into the oral cavity after surgical drainage may help prevent reformation of the abscess and provides a route for drainage</a:t>
            </a:r>
            <a:endParaRPr lang="ar-IQ"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71414"/>
            <a:ext cx="4643438" cy="725470"/>
          </a:xfrm>
        </p:spPr>
        <p:txBody>
          <a:bodyPr>
            <a:noAutofit/>
          </a:bodyPr>
          <a:lstStyle/>
          <a:p>
            <a:r>
              <a:rPr lang="en-US" sz="2800" dirty="0" smtClean="0"/>
              <a:t>Miscellaneous </a:t>
            </a:r>
            <a:r>
              <a:rPr lang="en-US" sz="2800" dirty="0" smtClean="0"/>
              <a:t>Conditions</a:t>
            </a:r>
            <a:endParaRPr lang="ar-IQ" sz="2800" dirty="0"/>
          </a:p>
        </p:txBody>
      </p:sp>
      <p:sp>
        <p:nvSpPr>
          <p:cNvPr id="3" name="عنصر نائب للمحتوى 2"/>
          <p:cNvSpPr>
            <a:spLocks noGrp="1"/>
          </p:cNvSpPr>
          <p:nvPr>
            <p:ph idx="1"/>
          </p:nvPr>
        </p:nvSpPr>
        <p:spPr>
          <a:xfrm>
            <a:off x="142844" y="928671"/>
            <a:ext cx="8858312" cy="5357849"/>
          </a:xfrm>
        </p:spPr>
        <p:txBody>
          <a:bodyPr>
            <a:noAutofit/>
          </a:bodyPr>
          <a:lstStyle/>
          <a:p>
            <a:pPr algn="l" rtl="0">
              <a:buNone/>
            </a:pPr>
            <a:r>
              <a:rPr lang="en-US" sz="2800" b="1" dirty="0" smtClean="0"/>
              <a:t>a. </a:t>
            </a:r>
            <a:r>
              <a:rPr lang="en-US" sz="2800" b="1" dirty="0" err="1" smtClean="0"/>
              <a:t>Calcinosis</a:t>
            </a:r>
            <a:r>
              <a:rPr lang="en-US" sz="2800" b="1" dirty="0" smtClean="0"/>
              <a:t> </a:t>
            </a:r>
            <a:r>
              <a:rPr lang="en-US" sz="2800" b="1" dirty="0" err="1" smtClean="0"/>
              <a:t>circumscripta</a:t>
            </a:r>
            <a:r>
              <a:rPr lang="en-US" sz="2800" dirty="0" smtClean="0"/>
              <a:t> is an uncommon syndrome of ectopic mineralization that has been described in dogs, cats, and other domestic and wild mammals. The mineralization consists of calcium </a:t>
            </a:r>
            <a:r>
              <a:rPr lang="en-US" sz="2800" dirty="0" err="1" smtClean="0"/>
              <a:t>hydroxyapatite</a:t>
            </a:r>
            <a:r>
              <a:rPr lang="en-US" sz="2800" dirty="0" smtClean="0"/>
              <a:t> crystals or amorphous calcium </a:t>
            </a:r>
            <a:r>
              <a:rPr lang="en-US" sz="2800" dirty="0" smtClean="0"/>
              <a:t>phosphate </a:t>
            </a:r>
            <a:r>
              <a:rPr lang="en-US" sz="2800" dirty="0" smtClean="0"/>
              <a:t>and is thought to occur as a result of tissue injury (dystrophic), abnormal calcium or phosphate metabolism secondary to renal failure (metastatic), or unknown etiology (idiopathic). </a:t>
            </a:r>
            <a:endParaRPr lang="en-US" sz="2800" dirty="0" smtClean="0"/>
          </a:p>
          <a:p>
            <a:pPr algn="l" rtl="0"/>
            <a:r>
              <a:rPr lang="en-US" sz="2800" i="1" dirty="0" smtClean="0"/>
              <a:t>The cause of the dystrophic mineralization is hypothesized to be repetitive tissue injury.</a:t>
            </a:r>
            <a:r>
              <a:rPr lang="en-US" sz="2800" dirty="0" smtClean="0"/>
              <a:t> </a:t>
            </a:r>
            <a:endParaRPr lang="en-US" sz="2800" dirty="0" smtClean="0"/>
          </a:p>
          <a:p>
            <a:pPr algn="l" rtl="0"/>
            <a:r>
              <a:rPr lang="en-US" sz="2800" dirty="0" smtClean="0"/>
              <a:t>Surgical excision may be performed; however, treatment is usually not necessary unless </a:t>
            </a:r>
            <a:r>
              <a:rPr lang="en-US" sz="2800" dirty="0" err="1" smtClean="0"/>
              <a:t>dysphagia</a:t>
            </a:r>
            <a:r>
              <a:rPr lang="en-US" sz="2800" dirty="0" smtClean="0"/>
              <a:t> is present.</a:t>
            </a:r>
          </a:p>
          <a:p>
            <a:pPr algn="l" rtl="0"/>
            <a:endParaRPr lang="en-US" sz="2800"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785794"/>
            <a:ext cx="8472518" cy="3786214"/>
          </a:xfrm>
        </p:spPr>
        <p:txBody>
          <a:bodyPr>
            <a:normAutofit fontScale="77500" lnSpcReduction="20000"/>
          </a:bodyPr>
          <a:lstStyle/>
          <a:p>
            <a:pPr algn="l" rtl="0"/>
            <a:r>
              <a:rPr lang="en-US" b="1" dirty="0" smtClean="0"/>
              <a:t>Oral </a:t>
            </a:r>
            <a:r>
              <a:rPr lang="en-US" b="1" dirty="0" err="1" smtClean="0"/>
              <a:t>papillomatosis</a:t>
            </a:r>
            <a:r>
              <a:rPr lang="en-US" dirty="0" smtClean="0"/>
              <a:t> usually affect dogs younger than 1 year of age and has a viral cause. White, translucent nodules on the tongue and </a:t>
            </a:r>
            <a:r>
              <a:rPr lang="en-US" dirty="0" err="1" smtClean="0"/>
              <a:t>gingiva</a:t>
            </a:r>
            <a:r>
              <a:rPr lang="en-US" dirty="0" smtClean="0"/>
              <a:t> may be quite numerous. Lesions regress without any specific treatment within 4 to 8 weeks</a:t>
            </a:r>
            <a:r>
              <a:rPr lang="en-US" dirty="0" smtClean="0"/>
              <a:t>. </a:t>
            </a:r>
            <a:r>
              <a:rPr lang="en-US" dirty="0" smtClean="0"/>
              <a:t>Adult dogs with </a:t>
            </a:r>
            <a:r>
              <a:rPr lang="en-US" dirty="0" err="1" smtClean="0"/>
              <a:t>papilloma</a:t>
            </a:r>
            <a:r>
              <a:rPr lang="en-US" dirty="0" smtClean="0"/>
              <a:t> lesions should be screened for immunosuppressive </a:t>
            </a:r>
            <a:r>
              <a:rPr lang="en-US" dirty="0" smtClean="0"/>
              <a:t>conditions</a:t>
            </a:r>
          </a:p>
          <a:p>
            <a:pPr algn="l" rtl="0"/>
            <a:r>
              <a:rPr lang="en-US" dirty="0" smtClean="0"/>
              <a:t>Treatment with azithromycin62 and recombinant vaccine32 has been described in small numbers of dogs. Surgical excision of the lesions is only indicated for diagnostic and palliative purposes because the lesions tend to recur after </a:t>
            </a:r>
            <a:r>
              <a:rPr lang="en-US" dirty="0" smtClean="0"/>
              <a:t>excision</a:t>
            </a:r>
            <a:endParaRPr lang="en-US" dirty="0" smtClean="0"/>
          </a:p>
        </p:txBody>
      </p:sp>
      <p:sp>
        <p:nvSpPr>
          <p:cNvPr id="4" name="عنوان 1"/>
          <p:cNvSpPr>
            <a:spLocks noGrp="1"/>
          </p:cNvSpPr>
          <p:nvPr>
            <p:ph type="title"/>
          </p:nvPr>
        </p:nvSpPr>
        <p:spPr>
          <a:xfrm>
            <a:off x="0" y="71414"/>
            <a:ext cx="4643438" cy="725470"/>
          </a:xfrm>
        </p:spPr>
        <p:txBody>
          <a:bodyPr>
            <a:noAutofit/>
          </a:bodyPr>
          <a:lstStyle/>
          <a:p>
            <a:r>
              <a:rPr lang="en-US" sz="2800" dirty="0" smtClean="0"/>
              <a:t>Miscellaneous </a:t>
            </a:r>
            <a:r>
              <a:rPr lang="en-US" sz="2800" dirty="0" smtClean="0"/>
              <a:t>Conditions</a:t>
            </a:r>
            <a:endParaRPr lang="ar-IQ" sz="2800" dirty="0"/>
          </a:p>
        </p:txBody>
      </p:sp>
      <p:pic>
        <p:nvPicPr>
          <p:cNvPr id="45058" name="Picture 2"/>
          <p:cNvPicPr>
            <a:picLocks noChangeAspect="1" noChangeArrowheads="1"/>
          </p:cNvPicPr>
          <p:nvPr/>
        </p:nvPicPr>
        <p:blipFill>
          <a:blip r:embed="rId2"/>
          <a:srcRect/>
          <a:stretch>
            <a:fillRect/>
          </a:stretch>
        </p:blipFill>
        <p:spPr bwMode="auto">
          <a:xfrm>
            <a:off x="4929190" y="4143380"/>
            <a:ext cx="4214810" cy="266952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2214546" cy="654032"/>
          </a:xfrm>
        </p:spPr>
        <p:txBody>
          <a:bodyPr>
            <a:normAutofit fontScale="90000"/>
          </a:bodyPr>
          <a:lstStyle/>
          <a:p>
            <a:r>
              <a:rPr lang="en-US" dirty="0" smtClean="0"/>
              <a:t>Trauma</a:t>
            </a:r>
            <a:endParaRPr lang="ar-IQ" dirty="0"/>
          </a:p>
        </p:txBody>
      </p:sp>
      <p:sp>
        <p:nvSpPr>
          <p:cNvPr id="3" name="عنصر نائب للمحتوى 2"/>
          <p:cNvSpPr>
            <a:spLocks noGrp="1"/>
          </p:cNvSpPr>
          <p:nvPr>
            <p:ph idx="1"/>
          </p:nvPr>
        </p:nvSpPr>
        <p:spPr>
          <a:xfrm>
            <a:off x="214282" y="571480"/>
            <a:ext cx="8715436" cy="6072230"/>
          </a:xfrm>
        </p:spPr>
        <p:txBody>
          <a:bodyPr>
            <a:normAutofit fontScale="70000" lnSpcReduction="20000"/>
          </a:bodyPr>
          <a:lstStyle/>
          <a:p>
            <a:pPr algn="l" rtl="0"/>
            <a:r>
              <a:rPr lang="en-US" i="1" dirty="0" smtClean="0"/>
              <a:t>Penetrating </a:t>
            </a:r>
            <a:r>
              <a:rPr lang="en-US" i="1" dirty="0" smtClean="0"/>
              <a:t>trauma </a:t>
            </a:r>
            <a:r>
              <a:rPr lang="en-US" dirty="0" smtClean="0"/>
              <a:t>to the mouth from foreign objects is sometimes seen in dogs that chew on or carry sticks and is seen rarely in cats. In one study, the most common site of injury was sublingual. </a:t>
            </a:r>
          </a:p>
          <a:p>
            <a:pPr algn="l" rtl="0">
              <a:buNone/>
            </a:pPr>
            <a:r>
              <a:rPr lang="en-US" dirty="0" smtClean="0"/>
              <a:t> </a:t>
            </a:r>
          </a:p>
          <a:p>
            <a:pPr algn="l" rtl="0"/>
            <a:r>
              <a:rPr lang="en-US" dirty="0" smtClean="0"/>
              <a:t>Other reported forms of trauma include </a:t>
            </a:r>
          </a:p>
          <a:p>
            <a:pPr marL="514350" lvl="0" indent="-514350" algn="l" rtl="0">
              <a:buFont typeface="+mj-lt"/>
              <a:buAutoNum type="arabicPeriod"/>
            </a:pPr>
            <a:r>
              <a:rPr lang="en-US" dirty="0" smtClean="0"/>
              <a:t>injury secondary to tongue entrapment in a paper shredder, resulting in multiple lacerations and traumatic amputation of the entire tongue body; </a:t>
            </a:r>
          </a:p>
          <a:p>
            <a:pPr marL="514350" lvl="0" indent="-514350" algn="l" rtl="0">
              <a:buFont typeface="+mj-lt"/>
              <a:buAutoNum type="arabicPeriod"/>
            </a:pPr>
            <a:r>
              <a:rPr lang="en-US" dirty="0" smtClean="0"/>
              <a:t>piranha bite; and </a:t>
            </a:r>
          </a:p>
          <a:p>
            <a:pPr marL="514350" lvl="0" indent="-514350" algn="l" rtl="0">
              <a:buFont typeface="+mj-lt"/>
              <a:buAutoNum type="arabicPeriod"/>
            </a:pPr>
            <a:r>
              <a:rPr lang="en-US" dirty="0" smtClean="0"/>
              <a:t>entrapment of the tongue in a cage grate and a chain link fence. </a:t>
            </a:r>
          </a:p>
          <a:p>
            <a:pPr marL="514350" lvl="0" indent="-514350" algn="l" rtl="0">
              <a:buFont typeface="+mj-lt"/>
              <a:buAutoNum type="arabicPeriod"/>
            </a:pPr>
            <a:r>
              <a:rPr lang="en-US" dirty="0" smtClean="0"/>
              <a:t>Burns from electrical cords are sometimes seen in young dogs and cats and often involve the hard palate and </a:t>
            </a:r>
            <a:r>
              <a:rPr lang="en-US" dirty="0" err="1" smtClean="0"/>
              <a:t>gingiva</a:t>
            </a:r>
            <a:r>
              <a:rPr lang="en-US" dirty="0" smtClean="0"/>
              <a:t>. </a:t>
            </a:r>
          </a:p>
          <a:p>
            <a:pPr algn="l" rtl="0">
              <a:buNone/>
            </a:pPr>
            <a:r>
              <a:rPr lang="en-US" dirty="0" smtClean="0"/>
              <a:t> </a:t>
            </a:r>
          </a:p>
          <a:p>
            <a:pPr algn="l" rtl="0"/>
            <a:r>
              <a:rPr lang="en-US" dirty="0" smtClean="0"/>
              <a:t>Lacerations should be </a:t>
            </a:r>
            <a:r>
              <a:rPr lang="en-US" dirty="0" err="1" smtClean="0"/>
              <a:t>debrided</a:t>
            </a:r>
            <a:r>
              <a:rPr lang="en-US" dirty="0" smtClean="0"/>
              <a:t> and </a:t>
            </a:r>
            <a:r>
              <a:rPr lang="en-US" dirty="0" err="1" smtClean="0"/>
              <a:t>lavaged</a:t>
            </a:r>
            <a:r>
              <a:rPr lang="en-US" dirty="0" smtClean="0"/>
              <a:t>; most can be closed primarily. Normal tongue conformation is maintained by accurate apposition of deep muscular tissue and then epithelium with fine, rapidly absorbable, synthetic monofilament suture (3-0 to 4-0). Dogs will usually eat immediately after surgery; cats’ appetites are less predictable. Partial </a:t>
            </a:r>
            <a:r>
              <a:rPr lang="en-US" dirty="0" err="1" smtClean="0"/>
              <a:t>glossectomy</a:t>
            </a:r>
            <a:r>
              <a:rPr lang="en-US" dirty="0" smtClean="0"/>
              <a:t> and </a:t>
            </a:r>
            <a:r>
              <a:rPr lang="en-US" dirty="0" err="1" smtClean="0"/>
              <a:t>glossectomy</a:t>
            </a:r>
            <a:r>
              <a:rPr lang="en-US" dirty="0" smtClean="0"/>
              <a:t> are discussed in the following section.</a:t>
            </a:r>
          </a:p>
          <a:p>
            <a:pPr algn="l" rtl="0"/>
            <a:endParaRPr lang="ar-IQ"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24"/>
            <a:ext cx="6643702" cy="868346"/>
          </a:xfrm>
        </p:spPr>
        <p:txBody>
          <a:bodyPr>
            <a:noAutofit/>
          </a:bodyPr>
          <a:lstStyle/>
          <a:p>
            <a:r>
              <a:rPr lang="en-US" sz="3200" dirty="0" err="1" smtClean="0"/>
              <a:t>Neoplasia</a:t>
            </a:r>
            <a:r>
              <a:rPr lang="en-US" sz="3200" dirty="0" smtClean="0"/>
              <a:t> and </a:t>
            </a:r>
            <a:r>
              <a:rPr lang="en-US" sz="3200" dirty="0" err="1" smtClean="0"/>
              <a:t>Hyperplastic</a:t>
            </a:r>
            <a:r>
              <a:rPr lang="en-US" sz="3200" dirty="0" smtClean="0"/>
              <a:t> </a:t>
            </a:r>
            <a:r>
              <a:rPr lang="en-US" sz="3200" dirty="0" smtClean="0"/>
              <a:t>Lesions</a:t>
            </a:r>
            <a:endParaRPr lang="ar-IQ" sz="3200" dirty="0"/>
          </a:p>
        </p:txBody>
      </p:sp>
      <p:sp>
        <p:nvSpPr>
          <p:cNvPr id="3" name="عنصر نائب للمحتوى 2"/>
          <p:cNvSpPr>
            <a:spLocks noGrp="1"/>
          </p:cNvSpPr>
          <p:nvPr>
            <p:ph idx="1"/>
          </p:nvPr>
        </p:nvSpPr>
        <p:spPr>
          <a:xfrm>
            <a:off x="142844" y="928670"/>
            <a:ext cx="9001156" cy="5929330"/>
          </a:xfrm>
        </p:spPr>
        <p:txBody>
          <a:bodyPr>
            <a:normAutofit fontScale="77500" lnSpcReduction="20000"/>
          </a:bodyPr>
          <a:lstStyle/>
          <a:p>
            <a:pPr algn="l" rtl="0"/>
            <a:r>
              <a:rPr lang="en-US" dirty="0" smtClean="0"/>
              <a:t>The </a:t>
            </a:r>
            <a:r>
              <a:rPr lang="en-US" dirty="0" smtClean="0"/>
              <a:t>most common malignant oral tumors in dogs are malignant melanoma and </a:t>
            </a:r>
            <a:r>
              <a:rPr lang="en-US" dirty="0" err="1" smtClean="0"/>
              <a:t>squamous</a:t>
            </a:r>
            <a:r>
              <a:rPr lang="en-US" dirty="0" smtClean="0"/>
              <a:t> cell carcinoma followed by </a:t>
            </a:r>
            <a:r>
              <a:rPr lang="en-US" dirty="0" err="1" smtClean="0"/>
              <a:t>fibrosarcoma</a:t>
            </a:r>
            <a:r>
              <a:rPr lang="en-US" dirty="0" smtClean="0"/>
              <a:t>. </a:t>
            </a:r>
          </a:p>
          <a:p>
            <a:pPr algn="l" rtl="0"/>
            <a:r>
              <a:rPr lang="en-US" dirty="0" err="1" smtClean="0"/>
              <a:t>Gingiva</a:t>
            </a:r>
            <a:r>
              <a:rPr lang="en-US" dirty="0" smtClean="0"/>
              <a:t> is the most common site for oral tumors in the dog followed by the tonsils and lips.</a:t>
            </a:r>
          </a:p>
          <a:p>
            <a:pPr algn="l" rtl="0"/>
            <a:r>
              <a:rPr lang="en-US" dirty="0" err="1" smtClean="0"/>
              <a:t>Squamous</a:t>
            </a:r>
            <a:r>
              <a:rPr lang="en-US" dirty="0" smtClean="0"/>
              <a:t> cell carcinoma accounts for approximately 70% to 80% of all oral tumors in cats followed by </a:t>
            </a:r>
            <a:r>
              <a:rPr lang="en-US" dirty="0" err="1" smtClean="0"/>
              <a:t>fibrosarcoma</a:t>
            </a:r>
            <a:r>
              <a:rPr lang="en-US" dirty="0" smtClean="0"/>
              <a:t>.</a:t>
            </a:r>
          </a:p>
          <a:p>
            <a:pPr algn="l" rtl="0"/>
            <a:r>
              <a:rPr lang="en-US" dirty="0" smtClean="0"/>
              <a:t>The </a:t>
            </a:r>
            <a:r>
              <a:rPr lang="en-US" dirty="0" err="1" smtClean="0"/>
              <a:t>gingiva</a:t>
            </a:r>
            <a:r>
              <a:rPr lang="en-US" dirty="0" smtClean="0"/>
              <a:t> and tongue are the most frequent locations for oral tumors in the cat.14</a:t>
            </a:r>
          </a:p>
          <a:p>
            <a:pPr algn="l" rtl="0"/>
            <a:r>
              <a:rPr lang="en-US" dirty="0" smtClean="0"/>
              <a:t> </a:t>
            </a:r>
          </a:p>
          <a:p>
            <a:pPr algn="l" rtl="0"/>
            <a:r>
              <a:rPr lang="en-US" dirty="0" smtClean="0"/>
              <a:t>Tumors of the tongue make up a small percentage (3% to 4%) of all </a:t>
            </a:r>
            <a:r>
              <a:rPr lang="en-US" dirty="0" err="1" smtClean="0"/>
              <a:t>oropharyngeal</a:t>
            </a:r>
            <a:r>
              <a:rPr lang="en-US" dirty="0" smtClean="0"/>
              <a:t> tumors in the dog.</a:t>
            </a:r>
          </a:p>
          <a:p>
            <a:pPr algn="l" rtl="0"/>
            <a:r>
              <a:rPr lang="en-US" dirty="0" smtClean="0"/>
              <a:t> </a:t>
            </a:r>
          </a:p>
          <a:p>
            <a:pPr algn="l" rtl="0"/>
            <a:r>
              <a:rPr lang="en-US" dirty="0" smtClean="0"/>
              <a:t> Malignant melanoma and </a:t>
            </a:r>
            <a:r>
              <a:rPr lang="en-US" dirty="0" err="1" smtClean="0"/>
              <a:t>squamous</a:t>
            </a:r>
            <a:r>
              <a:rPr lang="en-US" dirty="0" smtClean="0"/>
              <a:t> cell carcinoma are the most common lingual tumors followed by </a:t>
            </a:r>
            <a:r>
              <a:rPr lang="en-US" dirty="0" err="1" smtClean="0"/>
              <a:t>squamous</a:t>
            </a:r>
            <a:r>
              <a:rPr lang="en-US" dirty="0" smtClean="0"/>
              <a:t> </a:t>
            </a:r>
            <a:r>
              <a:rPr lang="en-US" dirty="0" err="1" smtClean="0"/>
              <a:t>papilloma</a:t>
            </a:r>
            <a:r>
              <a:rPr lang="en-US" dirty="0" smtClean="0"/>
              <a:t>, </a:t>
            </a:r>
            <a:r>
              <a:rPr lang="en-US" dirty="0" err="1" smtClean="0"/>
              <a:t>plasmacytoma</a:t>
            </a:r>
            <a:r>
              <a:rPr lang="en-US" dirty="0" smtClean="0"/>
              <a:t>, and </a:t>
            </a:r>
            <a:r>
              <a:rPr lang="en-US" dirty="0" err="1" smtClean="0"/>
              <a:t>fibrosarcoma</a:t>
            </a:r>
            <a:r>
              <a:rPr lang="en-US" dirty="0" smtClean="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a:srcRect l="29105" t="17677" r="28302" b="10353"/>
          <a:stretch>
            <a:fillRect/>
          </a:stretch>
        </p:blipFill>
        <p:spPr bwMode="auto">
          <a:xfrm>
            <a:off x="5786446" y="3643314"/>
            <a:ext cx="3158312" cy="3000396"/>
          </a:xfrm>
          <a:prstGeom prst="rect">
            <a:avLst/>
          </a:prstGeom>
          <a:noFill/>
          <a:ln w="9525">
            <a:noFill/>
            <a:miter lim="800000"/>
            <a:headEnd/>
            <a:tailEnd/>
          </a:ln>
          <a:effectLst/>
        </p:spPr>
      </p:pic>
      <p:sp>
        <p:nvSpPr>
          <p:cNvPr id="9" name="عنصر نائب للمحتوى 2"/>
          <p:cNvSpPr txBox="1">
            <a:spLocks/>
          </p:cNvSpPr>
          <p:nvPr/>
        </p:nvSpPr>
        <p:spPr>
          <a:xfrm>
            <a:off x="142844" y="0"/>
            <a:ext cx="9001156" cy="4643446"/>
          </a:xfrm>
          <a:prstGeom prst="rect">
            <a:avLst/>
          </a:prstGeom>
        </p:spPr>
        <p:txBody>
          <a:bodyPr vert="horz" lIns="91440" tIns="45720" rIns="91440" bIns="45720" rtlCol="1">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The </a:t>
            </a:r>
            <a:r>
              <a:rPr kumimoji="0" lang="en-US" sz="3200" b="0" i="1" u="none" strike="noStrike" kern="1200" cap="none" spc="0" normalizeH="0" baseline="0" noProof="0" dirty="0">
                <a:ln>
                  <a:noFill/>
                </a:ln>
                <a:solidFill>
                  <a:srgbClr val="FF0000"/>
                </a:solidFill>
                <a:effectLst/>
                <a:uLnTx/>
                <a:uFillTx/>
                <a:latin typeface="+mn-lt"/>
                <a:ea typeface="+mn-ea"/>
                <a:cs typeface="+mn-cs"/>
              </a:rPr>
              <a:t>oral cavity proper </a:t>
            </a:r>
            <a:r>
              <a:rPr kumimoji="0" lang="en-US" sz="3200" b="0" i="0" u="none" strike="noStrike" kern="1200" cap="none" spc="0" normalizeH="0" baseline="0" noProof="0" dirty="0">
                <a:ln>
                  <a:noFill/>
                </a:ln>
                <a:solidFill>
                  <a:schemeClr val="tx1"/>
                </a:solidFill>
                <a:effectLst/>
                <a:uLnTx/>
                <a:uFillTx/>
                <a:latin typeface="+mn-lt"/>
                <a:ea typeface="+mn-ea"/>
                <a:cs typeface="+mn-cs"/>
              </a:rPr>
              <a:t>refers to the space between the lower and upper dental arcades.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err="1">
                <a:ln>
                  <a:noFill/>
                </a:ln>
                <a:solidFill>
                  <a:srgbClr val="FF0000"/>
                </a:solidFill>
                <a:effectLst/>
                <a:uLnTx/>
                <a:uFillTx/>
                <a:latin typeface="+mn-lt"/>
                <a:ea typeface="+mn-ea"/>
                <a:cs typeface="+mn-cs"/>
              </a:rPr>
              <a:t>Oropharynx</a:t>
            </a:r>
            <a:r>
              <a:rPr kumimoji="0" lang="en-US" sz="3200" b="0" i="0" u="none" strike="noStrike" kern="1200" cap="none" spc="0" normalizeH="0" baseline="0" noProof="0" dirty="0">
                <a:ln>
                  <a:noFill/>
                </a:ln>
                <a:solidFill>
                  <a:srgbClr val="FF0000"/>
                </a:solidFill>
                <a:effectLst/>
                <a:uLnTx/>
                <a:uFillTx/>
                <a:latin typeface="+mn-lt"/>
                <a:ea typeface="+mn-ea"/>
                <a:cs typeface="+mn-cs"/>
              </a:rPr>
              <a:t>: </a:t>
            </a:r>
            <a:r>
              <a:rPr kumimoji="0" lang="en-US" sz="3200" b="0" i="0" u="none" strike="noStrike" kern="1200" cap="none" spc="0" normalizeH="0" baseline="0" noProof="0" dirty="0">
                <a:ln>
                  <a:noFill/>
                </a:ln>
                <a:solidFill>
                  <a:schemeClr val="tx1"/>
                </a:solidFill>
                <a:effectLst/>
                <a:uLnTx/>
                <a:uFillTx/>
                <a:latin typeface="+mn-lt"/>
                <a:ea typeface="+mn-ea"/>
                <a:cs typeface="+mn-cs"/>
              </a:rPr>
              <a:t>The space ventral to the soft palate bound caudally by the pharyngeal wall.</a:t>
            </a:r>
          </a:p>
          <a:p>
            <a:pPr algn="l" rtl="0"/>
            <a:endParaRPr lang="en-US" sz="3200" dirty="0"/>
          </a:p>
          <a:p>
            <a:pPr algn="l" rtl="0"/>
            <a:r>
              <a:rPr lang="en-US" sz="3200" dirty="0"/>
              <a:t>The </a:t>
            </a:r>
            <a:r>
              <a:rPr lang="en-US" sz="3200" dirty="0" err="1"/>
              <a:t>oropharynx</a:t>
            </a:r>
            <a:r>
              <a:rPr lang="en-US" sz="3200" dirty="0"/>
              <a:t> is the space between the oral cavity proper and the </a:t>
            </a:r>
            <a:r>
              <a:rPr lang="en-US" sz="3200" dirty="0" err="1"/>
              <a:t>laryngopharynx</a:t>
            </a:r>
            <a:r>
              <a:rPr lang="en-US" sz="3200" dirty="0"/>
              <a:t> and </a:t>
            </a:r>
            <a:r>
              <a:rPr lang="en-US" sz="3200" dirty="0" err="1"/>
              <a:t>nasopharynx</a:t>
            </a:r>
            <a:r>
              <a:rPr lang="en-US" sz="3200" dirty="0"/>
              <a:t>.</a:t>
            </a:r>
          </a:p>
          <a:p>
            <a:pPr algn="l" rtl="0">
              <a:buNone/>
            </a:pPr>
            <a:endParaRPr lang="en-US" sz="3200" dirty="0"/>
          </a:p>
          <a:p>
            <a:pPr algn="l" rtl="0"/>
            <a:r>
              <a:rPr lang="en-US" sz="3200" dirty="0"/>
              <a:t>It is bound dorsally by the soft palate and ventrally by the root of the tongue.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ar-IQ"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57166"/>
            <a:ext cx="8229600" cy="6286544"/>
          </a:xfrm>
        </p:spPr>
        <p:txBody>
          <a:bodyPr/>
          <a:lstStyle/>
          <a:p>
            <a:pPr algn="l" rtl="0"/>
            <a:r>
              <a:rPr lang="en-US" i="1" dirty="0"/>
              <a:t>The soft palate helps protect the </a:t>
            </a:r>
            <a:r>
              <a:rPr lang="en-US" i="1" dirty="0" err="1"/>
              <a:t>nasopharynx</a:t>
            </a:r>
            <a:r>
              <a:rPr lang="en-US" i="1" dirty="0"/>
              <a:t> from entrance of food during deglutition by becoming taut and elevated by tensor and </a:t>
            </a:r>
            <a:r>
              <a:rPr lang="en-US" i="1" dirty="0" err="1"/>
              <a:t>levatorvelipalatini</a:t>
            </a:r>
            <a:r>
              <a:rPr lang="en-US" i="1" dirty="0"/>
              <a:t> muscles, respectively.</a:t>
            </a:r>
          </a:p>
          <a:p>
            <a:pPr algn="l" rtl="0"/>
            <a:endParaRPr lang="en-US" dirty="0"/>
          </a:p>
          <a:p>
            <a:pPr algn="l" rtl="0"/>
            <a:r>
              <a:rPr lang="en-US" dirty="0"/>
              <a:t>  This action results in the caudal free edge of the soft palate pressing on the pharyngeal wall, sealing off the </a:t>
            </a:r>
            <a:r>
              <a:rPr lang="en-US" dirty="0" err="1"/>
              <a:t>nasopharynx</a:t>
            </a:r>
            <a:r>
              <a:rPr lang="en-US" dirty="0"/>
              <a:t>.</a:t>
            </a:r>
          </a:p>
          <a:p>
            <a:pPr algn="l" rtl="0"/>
            <a:endParaRPr lang="en-US" dirty="0"/>
          </a:p>
          <a:p>
            <a:pPr algn="l" rtl="0"/>
            <a:endParaRPr lang="en-US" dirty="0"/>
          </a:p>
          <a:p>
            <a:pPr algn="l" rtl="0">
              <a:buNone/>
            </a:pPr>
            <a:endParaRPr lang="ar-IQ" dirty="0"/>
          </a:p>
        </p:txBody>
      </p:sp>
      <p:pic>
        <p:nvPicPr>
          <p:cNvPr id="4" name="Picture 6" descr="No photo description available."/>
          <p:cNvPicPr>
            <a:picLocks noChangeAspect="1" noChangeArrowheads="1"/>
          </p:cNvPicPr>
          <p:nvPr/>
        </p:nvPicPr>
        <p:blipFill>
          <a:blip r:embed="rId2"/>
          <a:srcRect/>
          <a:stretch>
            <a:fillRect/>
          </a:stretch>
        </p:blipFill>
        <p:spPr bwMode="auto">
          <a:xfrm>
            <a:off x="6157424" y="4653136"/>
            <a:ext cx="2772264" cy="207611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57166"/>
            <a:ext cx="8229600" cy="6286544"/>
          </a:xfrm>
        </p:spPr>
        <p:txBody>
          <a:bodyPr>
            <a:normAutofit fontScale="77500" lnSpcReduction="20000"/>
          </a:bodyPr>
          <a:lstStyle/>
          <a:p>
            <a:pPr algn="l" rtl="0"/>
            <a:r>
              <a:rPr lang="en-US" dirty="0"/>
              <a:t>Physiology of Deglutition</a:t>
            </a:r>
          </a:p>
          <a:p>
            <a:pPr algn="l" rtl="0"/>
            <a:r>
              <a:rPr lang="en-US" i="1" dirty="0"/>
              <a:t>Swallowing, also called deglutition, is the transport of food or water from the mouth to the stomach and is one of the most complicated actions controlled by the central nervous system</a:t>
            </a:r>
            <a:r>
              <a:rPr lang="en-US" dirty="0"/>
              <a:t>.</a:t>
            </a:r>
          </a:p>
          <a:p>
            <a:pPr algn="l" rtl="0">
              <a:buNone/>
            </a:pPr>
            <a:r>
              <a:rPr lang="en-US" dirty="0"/>
              <a:t> </a:t>
            </a:r>
          </a:p>
          <a:p>
            <a:pPr algn="l" rtl="0"/>
            <a:r>
              <a:rPr lang="en-US" dirty="0"/>
              <a:t>It requires the coordinated actions</a:t>
            </a:r>
            <a:r>
              <a:rPr lang="ar-IQ" dirty="0"/>
              <a:t>حركات منسقة </a:t>
            </a:r>
            <a:r>
              <a:rPr lang="en-US" dirty="0"/>
              <a:t> of muscles in the mouth, pharynx, larynx, and esophagus, all of which</a:t>
            </a:r>
            <a:r>
              <a:rPr lang="en-US" i="1" dirty="0"/>
              <a:t> are under the control of cranial nerves and the swallowing center located in the brainstem</a:t>
            </a:r>
            <a:r>
              <a:rPr lang="ar-IQ" dirty="0"/>
              <a:t>مركز البلع في جذع الدماغ </a:t>
            </a:r>
            <a:r>
              <a:rPr lang="en-US" dirty="0"/>
              <a:t>. Alterations in this process can cause </a:t>
            </a:r>
            <a:r>
              <a:rPr lang="en-US" dirty="0" err="1"/>
              <a:t>dysphagia</a:t>
            </a:r>
            <a:r>
              <a:rPr lang="en-US" dirty="0"/>
              <a:t> </a:t>
            </a:r>
            <a:r>
              <a:rPr lang="ar-IQ" dirty="0"/>
              <a:t>عسر البلع</a:t>
            </a:r>
            <a:r>
              <a:rPr lang="en-US" dirty="0"/>
              <a:t>, aspiration, or regurgitation.</a:t>
            </a:r>
          </a:p>
          <a:p>
            <a:pPr algn="l" rtl="0">
              <a:buNone/>
            </a:pPr>
            <a:r>
              <a:rPr lang="en-US" dirty="0"/>
              <a:t> </a:t>
            </a:r>
          </a:p>
          <a:p>
            <a:pPr algn="l" rtl="0"/>
            <a:r>
              <a:rPr lang="en-US" dirty="0"/>
              <a:t>The entire process of deglutition has been divided into three phases: </a:t>
            </a:r>
          </a:p>
          <a:p>
            <a:pPr marL="514350" indent="-514350" algn="l" rtl="0">
              <a:buAutoNum type="arabicPeriod"/>
            </a:pPr>
            <a:r>
              <a:rPr lang="en-US" dirty="0" err="1"/>
              <a:t>oropharyngeal</a:t>
            </a:r>
            <a:r>
              <a:rPr lang="en-US" dirty="0"/>
              <a:t>, </a:t>
            </a:r>
          </a:p>
          <a:p>
            <a:pPr marL="514350" indent="-514350" algn="l" rtl="0">
              <a:buAutoNum type="arabicPeriod"/>
            </a:pPr>
            <a:r>
              <a:rPr lang="en-US" dirty="0"/>
              <a:t>esophageal, and </a:t>
            </a:r>
          </a:p>
          <a:p>
            <a:pPr marL="514350" indent="-514350" algn="l" rtl="0">
              <a:buAutoNum type="arabicPeriod"/>
            </a:pPr>
            <a:r>
              <a:rPr lang="en-US" dirty="0" err="1"/>
              <a:t>gastroesophageal</a:t>
            </a:r>
            <a:r>
              <a:rPr lang="en-US" dirty="0"/>
              <a:t>.</a:t>
            </a:r>
          </a:p>
          <a:p>
            <a:pPr algn="l" rtl="0">
              <a:buNone/>
            </a:pPr>
            <a:endParaRPr lang="en-US" dirty="0"/>
          </a:p>
          <a:p>
            <a:pPr algn="l" rtl="0">
              <a:buNone/>
            </a:pPr>
            <a:endParaRPr lang="ar-IQ"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357166"/>
            <a:ext cx="8786874" cy="6286544"/>
          </a:xfrm>
        </p:spPr>
        <p:txBody>
          <a:bodyPr>
            <a:normAutofit fontScale="70000" lnSpcReduction="20000"/>
          </a:bodyPr>
          <a:lstStyle/>
          <a:p>
            <a:pPr algn="l" rtl="0">
              <a:buNone/>
            </a:pPr>
            <a:r>
              <a:rPr lang="en-US" i="1" dirty="0"/>
              <a:t>T</a:t>
            </a:r>
            <a:r>
              <a:rPr lang="en-US" i="1" dirty="0">
                <a:solidFill>
                  <a:srgbClr val="C00000"/>
                </a:solidFill>
              </a:rPr>
              <a:t>he </a:t>
            </a:r>
            <a:r>
              <a:rPr lang="en-US" i="1" dirty="0" err="1">
                <a:solidFill>
                  <a:srgbClr val="C00000"/>
                </a:solidFill>
              </a:rPr>
              <a:t>oropharyngeal</a:t>
            </a:r>
            <a:r>
              <a:rPr lang="en-US" i="1" dirty="0">
                <a:solidFill>
                  <a:srgbClr val="C00000"/>
                </a:solidFill>
              </a:rPr>
              <a:t> phase </a:t>
            </a:r>
            <a:r>
              <a:rPr lang="en-US" i="1" dirty="0"/>
              <a:t>has been further subdivided into the oral, pharyngeal, and </a:t>
            </a:r>
            <a:r>
              <a:rPr lang="en-US" i="1" dirty="0" err="1"/>
              <a:t>pharyngoesophageal</a:t>
            </a:r>
            <a:r>
              <a:rPr lang="en-US" i="1" dirty="0"/>
              <a:t> stages</a:t>
            </a:r>
            <a:r>
              <a:rPr lang="en-US" dirty="0"/>
              <a:t>.</a:t>
            </a:r>
          </a:p>
          <a:p>
            <a:pPr algn="l" rtl="0">
              <a:buNone/>
            </a:pPr>
            <a:endParaRPr lang="en-US" dirty="0"/>
          </a:p>
          <a:p>
            <a:pPr marL="514350" indent="-514350" algn="l" rtl="0">
              <a:buAutoNum type="arabicPeriod"/>
            </a:pPr>
            <a:r>
              <a:rPr lang="en-US" dirty="0">
                <a:solidFill>
                  <a:srgbClr val="C00000"/>
                </a:solidFill>
              </a:rPr>
              <a:t>The oral stage </a:t>
            </a:r>
            <a:r>
              <a:rPr lang="en-US" dirty="0"/>
              <a:t>involves formation of a food bolus by compression of food between the tongue and palate. The bolus is then propelled toward the base of the tongue at the entrance of the pharynx.</a:t>
            </a:r>
          </a:p>
          <a:p>
            <a:pPr marL="0" indent="0" algn="l" rtl="0">
              <a:buNone/>
            </a:pPr>
            <a:endParaRPr lang="en-US" i="1" dirty="0"/>
          </a:p>
          <a:p>
            <a:pPr marL="0" indent="0" algn="l" rtl="0">
              <a:buNone/>
            </a:pPr>
            <a:r>
              <a:rPr lang="en-US" i="1" dirty="0"/>
              <a:t>This stage is completely voluntary, with sensory and motor innervation to the muscles of mastication, soft palate, and tongue provided by CNs  V Trigeminal nerve., VII Facial nerve., and XII Hypoglossal.</a:t>
            </a:r>
          </a:p>
          <a:p>
            <a:pPr algn="l" rtl="0">
              <a:buNone/>
            </a:pPr>
            <a:endParaRPr lang="en-US" dirty="0"/>
          </a:p>
          <a:p>
            <a:pPr algn="l" rtl="0">
              <a:buNone/>
            </a:pPr>
            <a:r>
              <a:rPr lang="en-US" dirty="0"/>
              <a:t>2. The bolus at the base of the tongue stimulates the reflex</a:t>
            </a:r>
            <a:r>
              <a:rPr lang="en-US" dirty="0">
                <a:solidFill>
                  <a:srgbClr val="C00000"/>
                </a:solidFill>
              </a:rPr>
              <a:t> pharyngeal stage of deglutition.</a:t>
            </a:r>
            <a:r>
              <a:rPr lang="en-US" dirty="0"/>
              <a:t> The tongue and pharyngeal constrictor muscles transport the food bolus through the pharynx through a peristaltic-like manner.</a:t>
            </a:r>
          </a:p>
          <a:p>
            <a:pPr algn="l" rtl="0">
              <a:buNone/>
            </a:pPr>
            <a:endParaRPr lang="en-US" dirty="0"/>
          </a:p>
          <a:p>
            <a:pPr marL="0" indent="0" algn="l" rtl="0">
              <a:buNone/>
            </a:pPr>
            <a:r>
              <a:rPr lang="en-US" i="1" dirty="0"/>
              <a:t>To prevent food from entering the airway, the epiglottis covers the glottis, and the soft palate presses against the pharyngeal wall to block the entrance to the </a:t>
            </a:r>
            <a:r>
              <a:rPr lang="en-US" i="1" dirty="0" err="1"/>
              <a:t>nasopharynx</a:t>
            </a:r>
            <a:r>
              <a:rPr lang="en-US" i="1" dirty="0"/>
              <a:t>.</a:t>
            </a:r>
          </a:p>
          <a:p>
            <a:pPr algn="l" rtl="0"/>
            <a:endParaRPr lang="en-US" dirty="0"/>
          </a:p>
          <a:p>
            <a:pPr algn="l" rtl="0"/>
            <a:endParaRPr lang="en-US" dirty="0"/>
          </a:p>
          <a:p>
            <a:pPr algn="l" rtl="0"/>
            <a:endParaRPr lang="en-US" dirty="0"/>
          </a:p>
          <a:p>
            <a:pPr algn="l" rtl="0"/>
            <a:endParaRPr lang="en-US" dirty="0"/>
          </a:p>
          <a:p>
            <a:pPr algn="l" rtl="0">
              <a:buNone/>
            </a:pPr>
            <a:endParaRPr lang="ar-IQ"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57166"/>
            <a:ext cx="8229600" cy="6286544"/>
          </a:xfrm>
        </p:spPr>
        <p:txBody>
          <a:bodyPr>
            <a:normAutofit fontScale="85000" lnSpcReduction="20000"/>
          </a:bodyPr>
          <a:lstStyle/>
          <a:p>
            <a:pPr algn="l" rtl="0">
              <a:buNone/>
            </a:pPr>
            <a:r>
              <a:rPr lang="en-US" i="1" dirty="0"/>
              <a:t>The pharyngeal stage is involuntary and under the control of the swallowing center and CNs IX Glossopharyngeal and X </a:t>
            </a:r>
            <a:r>
              <a:rPr lang="en-US" i="1" dirty="0" err="1"/>
              <a:t>Vagus</a:t>
            </a:r>
            <a:r>
              <a:rPr lang="en-US" i="1" dirty="0"/>
              <a:t> . </a:t>
            </a:r>
          </a:p>
          <a:p>
            <a:pPr algn="l" rtl="0">
              <a:buNone/>
            </a:pPr>
            <a:endParaRPr lang="en-US" i="1" dirty="0"/>
          </a:p>
          <a:p>
            <a:pPr algn="l" rtl="0">
              <a:buNone/>
            </a:pPr>
            <a:r>
              <a:rPr lang="en-US" dirty="0"/>
              <a:t>3. The passage of food from the pharynx through the </a:t>
            </a:r>
            <a:r>
              <a:rPr lang="en-US" dirty="0" err="1"/>
              <a:t>cricopharyngeal</a:t>
            </a:r>
            <a:r>
              <a:rPr lang="en-US" dirty="0"/>
              <a:t> sphincter and into the esophagus is </a:t>
            </a:r>
            <a:r>
              <a:rPr lang="en-US" dirty="0">
                <a:solidFill>
                  <a:srgbClr val="C00000"/>
                </a:solidFill>
              </a:rPr>
              <a:t>the </a:t>
            </a:r>
            <a:r>
              <a:rPr lang="en-US" dirty="0" err="1">
                <a:solidFill>
                  <a:srgbClr val="C00000"/>
                </a:solidFill>
              </a:rPr>
              <a:t>pharyngoesophageal</a:t>
            </a:r>
            <a:r>
              <a:rPr lang="en-US" dirty="0">
                <a:solidFill>
                  <a:srgbClr val="C00000"/>
                </a:solidFill>
              </a:rPr>
              <a:t> stage of deglutition</a:t>
            </a:r>
            <a:r>
              <a:rPr lang="en-US" dirty="0"/>
              <a:t>.</a:t>
            </a:r>
          </a:p>
          <a:p>
            <a:pPr algn="l" rtl="0">
              <a:buNone/>
            </a:pPr>
            <a:endParaRPr lang="en-US" dirty="0"/>
          </a:p>
          <a:p>
            <a:pPr algn="l" rtl="0"/>
            <a:r>
              <a:rPr lang="en-US" dirty="0"/>
              <a:t>Relaxation of the sphincter starts as soon as the pharyngeal muscles begin constriction. The degree of sphincter opening varies with the size and consistency of the bolus.</a:t>
            </a:r>
          </a:p>
          <a:p>
            <a:pPr algn="l" rtl="0">
              <a:buNone/>
            </a:pPr>
            <a:endParaRPr lang="en-US" dirty="0"/>
          </a:p>
          <a:p>
            <a:pPr algn="l" rtl="0">
              <a:buNone/>
            </a:pPr>
            <a:r>
              <a:rPr lang="en-US" dirty="0"/>
              <a:t>The </a:t>
            </a:r>
            <a:r>
              <a:rPr lang="en-US" dirty="0" err="1"/>
              <a:t>pharyngoesophageal</a:t>
            </a:r>
            <a:r>
              <a:rPr lang="en-US" dirty="0"/>
              <a:t> stage terminates with closure of the sphincter and relaxation of the pharyngeal constrictor muscles. This stage is also involuntary and under the control of CNs IX and X.</a:t>
            </a:r>
          </a:p>
          <a:p>
            <a:pPr algn="l" rtl="0">
              <a:buNone/>
            </a:pPr>
            <a:endParaRPr lang="ar-IQ"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274638"/>
            <a:ext cx="3571868" cy="511156"/>
          </a:xfrm>
        </p:spPr>
        <p:txBody>
          <a:bodyPr>
            <a:normAutofit fontScale="90000"/>
          </a:bodyPr>
          <a:lstStyle/>
          <a:p>
            <a:r>
              <a:rPr lang="en-US" dirty="0" smtClean="0"/>
              <a:t>Tongue surgery</a:t>
            </a:r>
            <a:endParaRPr lang="ar-IQ" dirty="0"/>
          </a:p>
        </p:txBody>
      </p:sp>
      <p:sp>
        <p:nvSpPr>
          <p:cNvPr id="3" name="عنصر نائب للمحتوى 2"/>
          <p:cNvSpPr>
            <a:spLocks noGrp="1"/>
          </p:cNvSpPr>
          <p:nvPr>
            <p:ph idx="1"/>
          </p:nvPr>
        </p:nvSpPr>
        <p:spPr>
          <a:xfrm>
            <a:off x="214282" y="1000108"/>
            <a:ext cx="8472518" cy="2857520"/>
          </a:xfrm>
        </p:spPr>
        <p:txBody>
          <a:bodyPr/>
          <a:lstStyle/>
          <a:p>
            <a:pPr algn="l" rtl="0"/>
            <a:r>
              <a:rPr lang="en-US" i="1" dirty="0" smtClean="0"/>
              <a:t>The tongue is the most versatile organ in the oral cavity. It is responsible for food </a:t>
            </a:r>
            <a:r>
              <a:rPr lang="en-US" i="1" dirty="0" err="1" smtClean="0"/>
              <a:t>prehension</a:t>
            </a:r>
            <a:r>
              <a:rPr lang="en-US" i="1" dirty="0" smtClean="0"/>
              <a:t>, water lapping, sucking, mastication, tasting, swallowing, grooming, thermoregulation, and vocalization. </a:t>
            </a:r>
            <a:endParaRPr lang="en-US" dirty="0" smtClean="0"/>
          </a:p>
          <a:p>
            <a:pPr algn="l" rtl="0"/>
            <a:endParaRPr lang="ar-IQ" dirty="0"/>
          </a:p>
        </p:txBody>
      </p:sp>
      <p:pic>
        <p:nvPicPr>
          <p:cNvPr id="1030" name="Picture 6" descr="مرض اللسان الأزرق&amp;quot; يظهر بقطيع تيزنيت |القناة"/>
          <p:cNvPicPr>
            <a:picLocks noChangeAspect="1" noChangeArrowheads="1"/>
          </p:cNvPicPr>
          <p:nvPr/>
        </p:nvPicPr>
        <p:blipFill>
          <a:blip r:embed="rId2"/>
          <a:srcRect/>
          <a:stretch>
            <a:fillRect/>
          </a:stretch>
        </p:blipFill>
        <p:spPr bwMode="auto">
          <a:xfrm>
            <a:off x="3810048" y="3524284"/>
            <a:ext cx="5333984" cy="3333740"/>
          </a:xfrm>
          <a:prstGeom prst="rect">
            <a:avLst/>
          </a:prstGeom>
          <a:noFill/>
        </p:spPr>
      </p:pic>
      <p:sp>
        <p:nvSpPr>
          <p:cNvPr id="7" name="مستطيل 6"/>
          <p:cNvSpPr/>
          <p:nvPr/>
        </p:nvSpPr>
        <p:spPr>
          <a:xfrm>
            <a:off x="0" y="3857628"/>
            <a:ext cx="4071934" cy="2246769"/>
          </a:xfrm>
          <a:prstGeom prst="rect">
            <a:avLst/>
          </a:prstGeom>
        </p:spPr>
        <p:txBody>
          <a:bodyPr wrap="square">
            <a:spAutoFit/>
          </a:bodyPr>
          <a:lstStyle/>
          <a:p>
            <a:pPr algn="l" rtl="0"/>
            <a:r>
              <a:rPr lang="en-US" sz="2800" i="1" dirty="0" smtClean="0"/>
              <a:t>Most of these functions require precise motor control, which is why the tongue consists almost entirely of skeletal muscle</a:t>
            </a:r>
            <a:endParaRPr lang="ar-IQ"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57166"/>
            <a:ext cx="8229600" cy="6286544"/>
          </a:xfrm>
        </p:spPr>
        <p:txBody>
          <a:bodyPr>
            <a:normAutofit fontScale="92500" lnSpcReduction="10000"/>
          </a:bodyPr>
          <a:lstStyle/>
          <a:p>
            <a:pPr algn="l" rtl="0"/>
            <a:r>
              <a:rPr lang="en-US" dirty="0"/>
              <a:t>GENERAL CONSIDERATIONS</a:t>
            </a:r>
          </a:p>
          <a:p>
            <a:pPr algn="l" rtl="0"/>
            <a:r>
              <a:rPr lang="en-US" dirty="0"/>
              <a:t>Clinical Signs and Diagnostics</a:t>
            </a:r>
          </a:p>
          <a:p>
            <a:pPr algn="l" rtl="0"/>
            <a:r>
              <a:rPr lang="en-US" dirty="0"/>
              <a:t>General clinical signs of oral disease include </a:t>
            </a:r>
          </a:p>
          <a:p>
            <a:pPr marL="514350" indent="-514350" algn="l" rtl="0">
              <a:buAutoNum type="arabicPeriod"/>
            </a:pPr>
            <a:r>
              <a:rPr lang="en-US" dirty="0" err="1">
                <a:solidFill>
                  <a:srgbClr val="C00000"/>
                </a:solidFill>
              </a:rPr>
              <a:t>ptyalism</a:t>
            </a:r>
            <a:r>
              <a:rPr lang="en-US" dirty="0">
                <a:solidFill>
                  <a:srgbClr val="C00000"/>
                </a:solidFill>
              </a:rPr>
              <a:t> </a:t>
            </a:r>
            <a:r>
              <a:rPr lang="en-US" dirty="0"/>
              <a:t>(an abnormal and excessive secretion of saliva.), </a:t>
            </a:r>
          </a:p>
          <a:p>
            <a:pPr marL="514350" indent="-514350" algn="l" rtl="0">
              <a:buAutoNum type="arabicPeriod"/>
            </a:pPr>
            <a:r>
              <a:rPr lang="en-US" dirty="0" err="1">
                <a:solidFill>
                  <a:srgbClr val="C00000"/>
                </a:solidFill>
              </a:rPr>
              <a:t>dysphagia</a:t>
            </a:r>
            <a:r>
              <a:rPr lang="en-US" dirty="0"/>
              <a:t> (a difficulty in swallowing ),</a:t>
            </a:r>
          </a:p>
          <a:p>
            <a:pPr marL="514350" indent="-514350" algn="l" rtl="0">
              <a:buAutoNum type="arabicPeriod"/>
            </a:pPr>
            <a:r>
              <a:rPr lang="en-US" dirty="0" err="1">
                <a:solidFill>
                  <a:srgbClr val="C00000"/>
                </a:solidFill>
              </a:rPr>
              <a:t>inappetence</a:t>
            </a:r>
            <a:r>
              <a:rPr lang="en-US" dirty="0"/>
              <a:t> (reduction or complete loss of appetite), </a:t>
            </a:r>
          </a:p>
          <a:p>
            <a:pPr marL="514350" indent="-514350" algn="l" rtl="0">
              <a:buAutoNum type="arabicPeriod"/>
            </a:pPr>
            <a:r>
              <a:rPr lang="en-US" dirty="0">
                <a:solidFill>
                  <a:srgbClr val="C00000"/>
                </a:solidFill>
              </a:rPr>
              <a:t>weight loss</a:t>
            </a:r>
            <a:r>
              <a:rPr lang="en-US" dirty="0"/>
              <a:t>, </a:t>
            </a:r>
          </a:p>
          <a:p>
            <a:pPr marL="514350" indent="-514350" algn="l" rtl="0">
              <a:buAutoNum type="arabicPeriod"/>
            </a:pPr>
            <a:r>
              <a:rPr lang="en-US" dirty="0">
                <a:solidFill>
                  <a:srgbClr val="C00000"/>
                </a:solidFill>
              </a:rPr>
              <a:t>pain</a:t>
            </a:r>
            <a:r>
              <a:rPr lang="en-US" dirty="0"/>
              <a:t>, </a:t>
            </a:r>
          </a:p>
          <a:p>
            <a:pPr marL="514350" indent="-514350" algn="l" rtl="0">
              <a:buAutoNum type="arabicPeriod"/>
            </a:pPr>
            <a:r>
              <a:rPr lang="en-US" dirty="0">
                <a:solidFill>
                  <a:srgbClr val="C00000"/>
                </a:solidFill>
              </a:rPr>
              <a:t>halitosis</a:t>
            </a:r>
            <a:r>
              <a:rPr lang="en-US" dirty="0"/>
              <a:t> (Bad mouth smell), and  </a:t>
            </a:r>
          </a:p>
          <a:p>
            <a:pPr marL="514350" indent="-514350" algn="l" rtl="0">
              <a:buAutoNum type="arabicPeriod"/>
            </a:pPr>
            <a:r>
              <a:rPr lang="en-US" dirty="0">
                <a:solidFill>
                  <a:srgbClr val="C00000"/>
                </a:solidFill>
              </a:rPr>
              <a:t>oral hemorrhage</a:t>
            </a:r>
            <a:r>
              <a:rPr lang="en-US" dirty="0"/>
              <a:t>.</a:t>
            </a:r>
          </a:p>
          <a:p>
            <a:pPr algn="l" rtl="0">
              <a:buNone/>
            </a:pPr>
            <a:endParaRPr lang="en-US" dirty="0"/>
          </a:p>
          <a:p>
            <a:pPr algn="l" rtl="0">
              <a:buNone/>
            </a:pPr>
            <a:endParaRPr lang="ar-IQ"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57166"/>
            <a:ext cx="5972188" cy="6286544"/>
          </a:xfrm>
        </p:spPr>
        <p:txBody>
          <a:bodyPr>
            <a:normAutofit fontScale="85000" lnSpcReduction="20000"/>
          </a:bodyPr>
          <a:lstStyle/>
          <a:p>
            <a:pPr algn="l" rtl="0"/>
            <a:endParaRPr lang="en-US" dirty="0"/>
          </a:p>
          <a:p>
            <a:pPr algn="l" rtl="0"/>
            <a:r>
              <a:rPr lang="en-US" dirty="0"/>
              <a:t>In patients known or suspected to have </a:t>
            </a:r>
            <a:r>
              <a:rPr lang="en-US" i="1" dirty="0"/>
              <a:t>oral </a:t>
            </a:r>
            <a:r>
              <a:rPr lang="en-US" i="1" dirty="0" err="1"/>
              <a:t>neoplasia</a:t>
            </a:r>
            <a:r>
              <a:rPr lang="en-US" dirty="0"/>
              <a:t>, </a:t>
            </a:r>
            <a:r>
              <a:rPr lang="en-US" dirty="0" err="1"/>
              <a:t>cytologic</a:t>
            </a:r>
            <a:r>
              <a:rPr lang="en-US" dirty="0"/>
              <a:t> evaluation of </a:t>
            </a:r>
            <a:r>
              <a:rPr lang="en-US" i="1" dirty="0"/>
              <a:t>fine needle aspirates taken from </a:t>
            </a:r>
            <a:r>
              <a:rPr lang="en-US" i="1" dirty="0" err="1"/>
              <a:t>mandibular</a:t>
            </a:r>
            <a:r>
              <a:rPr lang="en-US" i="1" dirty="0"/>
              <a:t> lymph nodes is recommended</a:t>
            </a:r>
            <a:r>
              <a:rPr lang="en-US" dirty="0"/>
              <a:t>. </a:t>
            </a:r>
          </a:p>
          <a:p>
            <a:pPr algn="l" rtl="0">
              <a:buNone/>
            </a:pPr>
            <a:r>
              <a:rPr lang="en-US" dirty="0"/>
              <a:t> </a:t>
            </a:r>
          </a:p>
          <a:p>
            <a:pPr algn="l" rtl="0"/>
            <a:r>
              <a:rPr lang="en-US" i="1" dirty="0"/>
              <a:t>Medial retropharyngeal lymph nodes</a:t>
            </a:r>
            <a:r>
              <a:rPr lang="en-US" dirty="0"/>
              <a:t> are palpable only </a:t>
            </a:r>
            <a:r>
              <a:rPr lang="en-US" i="1" dirty="0"/>
              <a:t>when they are significantly enlarged</a:t>
            </a:r>
            <a:r>
              <a:rPr lang="en-US" dirty="0"/>
              <a:t>.</a:t>
            </a:r>
          </a:p>
          <a:p>
            <a:pPr algn="l" rtl="0">
              <a:buNone/>
            </a:pPr>
            <a:endParaRPr lang="en-US" dirty="0"/>
          </a:p>
          <a:p>
            <a:pPr algn="l" rtl="0"/>
            <a:r>
              <a:rPr lang="en-US" dirty="0"/>
              <a:t>Evaluation of a three-projection </a:t>
            </a:r>
            <a:r>
              <a:rPr lang="en-US" i="1" dirty="0"/>
              <a:t>thoracic radiograph study</a:t>
            </a:r>
            <a:r>
              <a:rPr lang="en-US" dirty="0"/>
              <a:t> is a good for detection of </a:t>
            </a:r>
            <a:r>
              <a:rPr lang="en-US" i="1" dirty="0"/>
              <a:t>metastasis in the lungs </a:t>
            </a:r>
            <a:r>
              <a:rPr lang="en-US" dirty="0"/>
              <a:t>and other thoracic structures or if lower airway tract disease is suspected.</a:t>
            </a:r>
          </a:p>
          <a:p>
            <a:pPr algn="l" rtl="0">
              <a:buNone/>
            </a:pPr>
            <a:endParaRPr lang="ar-IQ" dirty="0"/>
          </a:p>
        </p:txBody>
      </p:sp>
      <p:pic>
        <p:nvPicPr>
          <p:cNvPr id="4" name="Picture 2" descr="Enlarged Lymph Nodes in Dogs &amp;amp; Cats – A Swelling Not to Be Ignored!"/>
          <p:cNvPicPr>
            <a:picLocks noChangeAspect="1" noChangeArrowheads="1"/>
          </p:cNvPicPr>
          <p:nvPr/>
        </p:nvPicPr>
        <p:blipFill>
          <a:blip r:embed="rId2"/>
          <a:srcRect/>
          <a:stretch>
            <a:fillRect/>
          </a:stretch>
        </p:blipFill>
        <p:spPr bwMode="auto">
          <a:xfrm>
            <a:off x="6600563" y="71414"/>
            <a:ext cx="2472031" cy="1847844"/>
          </a:xfrm>
          <a:prstGeom prst="rect">
            <a:avLst/>
          </a:prstGeom>
          <a:noFill/>
        </p:spPr>
      </p:pic>
      <p:pic>
        <p:nvPicPr>
          <p:cNvPr id="5" name="Picture 4" descr="Examine Your Own Pet | Long Beach Animal Hospital"/>
          <p:cNvPicPr>
            <a:picLocks noChangeAspect="1" noChangeArrowheads="1"/>
          </p:cNvPicPr>
          <p:nvPr/>
        </p:nvPicPr>
        <p:blipFill>
          <a:blip r:embed="rId3"/>
          <a:srcRect/>
          <a:stretch>
            <a:fillRect/>
          </a:stretch>
        </p:blipFill>
        <p:spPr bwMode="auto">
          <a:xfrm>
            <a:off x="7000892" y="2000240"/>
            <a:ext cx="1915793" cy="2636791"/>
          </a:xfrm>
          <a:prstGeom prst="rect">
            <a:avLst/>
          </a:prstGeom>
          <a:noFill/>
        </p:spPr>
      </p:pic>
      <p:pic>
        <p:nvPicPr>
          <p:cNvPr id="6" name="Picture 6" descr="Thoracic radiographs from case study 1 demonstrate a multifocal... |  Download Scientific Diagram"/>
          <p:cNvPicPr>
            <a:picLocks noChangeAspect="1" noChangeArrowheads="1"/>
          </p:cNvPicPr>
          <p:nvPr/>
        </p:nvPicPr>
        <p:blipFill>
          <a:blip r:embed="rId4"/>
          <a:srcRect/>
          <a:stretch>
            <a:fillRect/>
          </a:stretch>
        </p:blipFill>
        <p:spPr bwMode="auto">
          <a:xfrm>
            <a:off x="6572264" y="4786322"/>
            <a:ext cx="2380133" cy="176409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1438" y="357166"/>
            <a:ext cx="6643702" cy="6286544"/>
          </a:xfrm>
        </p:spPr>
        <p:txBody>
          <a:bodyPr>
            <a:normAutofit fontScale="85000" lnSpcReduction="10000"/>
          </a:bodyPr>
          <a:lstStyle/>
          <a:p>
            <a:pPr algn="l" rtl="0"/>
            <a:r>
              <a:rPr lang="en-US" dirty="0">
                <a:solidFill>
                  <a:srgbClr val="C00000"/>
                </a:solidFill>
              </a:rPr>
              <a:t>Preoperative Preparation</a:t>
            </a:r>
            <a:endParaRPr lang="en-US" dirty="0"/>
          </a:p>
          <a:p>
            <a:pPr algn="l" rtl="0"/>
            <a:r>
              <a:rPr lang="en-US" i="1" dirty="0"/>
              <a:t>Tumors or swelling </a:t>
            </a:r>
            <a:r>
              <a:rPr lang="en-US" dirty="0"/>
              <a:t>in the oral or pharyngeal cavity </a:t>
            </a:r>
            <a:r>
              <a:rPr lang="en-US" i="1" dirty="0"/>
              <a:t>can complicate intubation</a:t>
            </a:r>
            <a:r>
              <a:rPr lang="en-US" dirty="0"/>
              <a:t>.</a:t>
            </a:r>
          </a:p>
          <a:p>
            <a:pPr algn="l" rtl="0"/>
            <a:r>
              <a:rPr lang="en-US" i="1" dirty="0"/>
              <a:t>A laryngoscope with adequate lighting, </a:t>
            </a:r>
            <a:r>
              <a:rPr lang="en-US" i="1" dirty="0" err="1"/>
              <a:t>endotracheal</a:t>
            </a:r>
            <a:r>
              <a:rPr lang="en-US" i="1" dirty="0"/>
              <a:t> tubes of multiple sizes,</a:t>
            </a:r>
            <a:r>
              <a:rPr lang="en-US" dirty="0"/>
              <a:t> and availability of an oxygen mask are essential.</a:t>
            </a:r>
          </a:p>
          <a:p>
            <a:pPr algn="l" rtl="0">
              <a:buNone/>
            </a:pPr>
            <a:endParaRPr lang="en-US" dirty="0"/>
          </a:p>
          <a:p>
            <a:pPr algn="l" rtl="0">
              <a:buNone/>
            </a:pPr>
            <a:endParaRPr lang="en-US" dirty="0"/>
          </a:p>
          <a:p>
            <a:pPr algn="l" rtl="0"/>
            <a:r>
              <a:rPr lang="en-US" i="1" dirty="0"/>
              <a:t>When anesthetizing patients with large masses or </a:t>
            </a:r>
            <a:r>
              <a:rPr lang="en-US" dirty="0"/>
              <a:t>for those that have already displayed </a:t>
            </a:r>
            <a:r>
              <a:rPr lang="en-US" i="1" dirty="0"/>
              <a:t>signs of </a:t>
            </a:r>
            <a:r>
              <a:rPr lang="en-US" i="1" dirty="0" err="1"/>
              <a:t>dyspnea</a:t>
            </a:r>
            <a:r>
              <a:rPr lang="en-US" dirty="0"/>
              <a:t>, instruments for performing an </a:t>
            </a:r>
            <a:r>
              <a:rPr lang="en-US" i="1" dirty="0"/>
              <a:t>emergency tracheotomy</a:t>
            </a:r>
            <a:r>
              <a:rPr lang="en-US" dirty="0"/>
              <a:t> should be available.</a:t>
            </a:r>
          </a:p>
          <a:p>
            <a:pPr algn="l" rtl="0">
              <a:buNone/>
            </a:pPr>
            <a:r>
              <a:rPr lang="en-US" dirty="0"/>
              <a:t> </a:t>
            </a:r>
          </a:p>
          <a:p>
            <a:pPr algn="l" rtl="0">
              <a:buNone/>
            </a:pPr>
            <a:endParaRPr lang="en-US" dirty="0"/>
          </a:p>
          <a:p>
            <a:pPr algn="l" rtl="0">
              <a:buNone/>
            </a:pPr>
            <a:endParaRPr lang="ar-IQ" dirty="0"/>
          </a:p>
        </p:txBody>
      </p:sp>
      <p:pic>
        <p:nvPicPr>
          <p:cNvPr id="5" name="Picture 8" descr="Current Laryngoscope with endotracheal tube | Download Scientific Diagram"/>
          <p:cNvPicPr>
            <a:picLocks noChangeAspect="1" noChangeArrowheads="1"/>
          </p:cNvPicPr>
          <p:nvPr/>
        </p:nvPicPr>
        <p:blipFill>
          <a:blip r:embed="rId2"/>
          <a:srcRect/>
          <a:stretch>
            <a:fillRect/>
          </a:stretch>
        </p:blipFill>
        <p:spPr bwMode="auto">
          <a:xfrm>
            <a:off x="6557969" y="57150"/>
            <a:ext cx="2586031" cy="2586032"/>
          </a:xfrm>
          <a:prstGeom prst="rect">
            <a:avLst/>
          </a:prstGeom>
          <a:noFill/>
        </p:spPr>
      </p:pic>
      <p:pic>
        <p:nvPicPr>
          <p:cNvPr id="22530" name="Picture 2" descr="Tracheostomy tube placement | Vygon Vet"/>
          <p:cNvPicPr>
            <a:picLocks noChangeAspect="1" noChangeArrowheads="1"/>
          </p:cNvPicPr>
          <p:nvPr/>
        </p:nvPicPr>
        <p:blipFill>
          <a:blip r:embed="rId3"/>
          <a:srcRect l="26442" r="31891"/>
          <a:stretch>
            <a:fillRect/>
          </a:stretch>
        </p:blipFill>
        <p:spPr bwMode="auto">
          <a:xfrm>
            <a:off x="6715140" y="3419842"/>
            <a:ext cx="2428860" cy="2491142"/>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714356"/>
            <a:ext cx="7000892" cy="5411807"/>
          </a:xfrm>
        </p:spPr>
        <p:txBody>
          <a:bodyPr>
            <a:normAutofit lnSpcReduction="10000"/>
          </a:bodyPr>
          <a:lstStyle/>
          <a:p>
            <a:pPr algn="l" rtl="0"/>
            <a:r>
              <a:rPr lang="en-US" dirty="0"/>
              <a:t>After the endotracheal tube is in place, it should be secured so as to not interfere with the surgical site</a:t>
            </a:r>
          </a:p>
          <a:p>
            <a:pPr algn="l" rtl="0">
              <a:buNone/>
            </a:pPr>
            <a:endParaRPr lang="en-US" dirty="0"/>
          </a:p>
          <a:p>
            <a:pPr algn="l" rtl="0">
              <a:buNone/>
            </a:pPr>
            <a:endParaRPr lang="en-US" dirty="0"/>
          </a:p>
          <a:p>
            <a:pPr algn="l" rtl="0"/>
            <a:r>
              <a:rPr lang="en-US" i="1" dirty="0"/>
              <a:t>An appropriately sized </a:t>
            </a:r>
            <a:r>
              <a:rPr lang="en-US" i="1" dirty="0" err="1"/>
              <a:t>endotracheal</a:t>
            </a:r>
            <a:r>
              <a:rPr lang="en-US" i="1" dirty="0"/>
              <a:t> tube (with a properly inflated cuff), </a:t>
            </a:r>
            <a:r>
              <a:rPr lang="en-US" dirty="0"/>
              <a:t>along with absorbent material packed in the back of the pharynx, will usually prevent significant leakage into the trachea.</a:t>
            </a:r>
          </a:p>
          <a:p>
            <a:endParaRPr lang="ar-IQ" dirty="0"/>
          </a:p>
        </p:txBody>
      </p:sp>
      <p:pic>
        <p:nvPicPr>
          <p:cNvPr id="1026" name="Picture 2" descr="Endotracheal Intubation - Yes, Veterinary Nurses can learn it too -  Australian College of Veterinary Nursing"/>
          <p:cNvPicPr>
            <a:picLocks noChangeAspect="1" noChangeArrowheads="1"/>
          </p:cNvPicPr>
          <p:nvPr/>
        </p:nvPicPr>
        <p:blipFill>
          <a:blip r:embed="rId2"/>
          <a:srcRect/>
          <a:stretch>
            <a:fillRect/>
          </a:stretch>
        </p:blipFill>
        <p:spPr bwMode="auto">
          <a:xfrm>
            <a:off x="6810392" y="4452978"/>
            <a:ext cx="2333608" cy="2333608"/>
          </a:xfrm>
          <a:prstGeom prst="rect">
            <a:avLst/>
          </a:prstGeom>
          <a:noFill/>
        </p:spPr>
      </p:pic>
      <p:pic>
        <p:nvPicPr>
          <p:cNvPr id="1030" name="Picture 6" descr="Endotracheal intubation in an anesthetic dog before a surgery Stock Photo -  Alamy"/>
          <p:cNvPicPr>
            <a:picLocks noChangeAspect="1" noChangeArrowheads="1"/>
          </p:cNvPicPr>
          <p:nvPr/>
        </p:nvPicPr>
        <p:blipFill>
          <a:blip r:embed="rId3" cstate="print"/>
          <a:srcRect/>
          <a:stretch>
            <a:fillRect/>
          </a:stretch>
        </p:blipFill>
        <p:spPr bwMode="auto">
          <a:xfrm>
            <a:off x="6929454" y="285727"/>
            <a:ext cx="2214547" cy="3316607"/>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357166"/>
            <a:ext cx="6500858" cy="6286544"/>
          </a:xfrm>
        </p:spPr>
        <p:txBody>
          <a:bodyPr>
            <a:normAutofit fontScale="85000" lnSpcReduction="20000"/>
          </a:bodyPr>
          <a:lstStyle/>
          <a:p>
            <a:pPr marL="0" indent="0" algn="l" rtl="0">
              <a:buNone/>
            </a:pPr>
            <a:r>
              <a:rPr lang="en-US" dirty="0"/>
              <a:t>Visualizing the pharynx and </a:t>
            </a:r>
            <a:r>
              <a:rPr lang="en-US" i="1" dirty="0"/>
              <a:t>evacuating any fluid with a suction tube immediately before </a:t>
            </a:r>
            <a:r>
              <a:rPr lang="en-US" i="1" dirty="0" err="1"/>
              <a:t>extubation</a:t>
            </a:r>
            <a:r>
              <a:rPr lang="en-US" dirty="0"/>
              <a:t> may also help prevent fluid aspiration and will ensure that packing material is not  left in the pharynx.</a:t>
            </a:r>
          </a:p>
          <a:p>
            <a:pPr marL="0" indent="0" algn="l" rtl="0">
              <a:buNone/>
            </a:pPr>
            <a:r>
              <a:rPr lang="en-US" dirty="0"/>
              <a:t>.</a:t>
            </a:r>
          </a:p>
          <a:p>
            <a:pPr algn="l" rtl="0">
              <a:buNone/>
            </a:pPr>
            <a:r>
              <a:rPr lang="en-US" dirty="0"/>
              <a:t> </a:t>
            </a:r>
          </a:p>
          <a:p>
            <a:pPr algn="l" rtl="0"/>
            <a:r>
              <a:rPr lang="en-US" i="1" dirty="0" err="1"/>
              <a:t>Povidone</a:t>
            </a:r>
            <a:r>
              <a:rPr lang="en-US" i="1" dirty="0"/>
              <a:t>– iodine solution or a 0.2% </a:t>
            </a:r>
            <a:r>
              <a:rPr lang="en-US" i="1" dirty="0" err="1"/>
              <a:t>chlorhexidine</a:t>
            </a:r>
            <a:r>
              <a:rPr lang="en-US" i="1" dirty="0"/>
              <a:t> solution is used for preparation of the oral mucosa.</a:t>
            </a:r>
          </a:p>
          <a:p>
            <a:pPr marL="0" indent="0" algn="l" rtl="0">
              <a:buNone/>
            </a:pPr>
            <a:r>
              <a:rPr lang="en-US" dirty="0"/>
              <a:t> </a:t>
            </a:r>
          </a:p>
          <a:p>
            <a:pPr marL="0" indent="0" algn="l" rtl="0">
              <a:buNone/>
            </a:pPr>
            <a:r>
              <a:rPr lang="en-US" i="1" dirty="0"/>
              <a:t>Perioperative antibiotics are generally not indicated because the mouth is remarkably resistant to infection, presumably because of its excellent blood supply and the antibacterial properties of saliva.</a:t>
            </a:r>
          </a:p>
          <a:p>
            <a:pPr algn="l" rtl="0">
              <a:buNone/>
            </a:pPr>
            <a:endParaRPr lang="ar-IQ" dirty="0"/>
          </a:p>
          <a:p>
            <a:pPr algn="l" rtl="0"/>
            <a:endParaRPr lang="en-US" dirty="0"/>
          </a:p>
        </p:txBody>
      </p:sp>
      <p:pic>
        <p:nvPicPr>
          <p:cNvPr id="21506" name="Picture 2" descr="Endotracheal intubation in the dog | Lab Animal"/>
          <p:cNvPicPr>
            <a:picLocks noChangeAspect="1" noChangeArrowheads="1"/>
          </p:cNvPicPr>
          <p:nvPr/>
        </p:nvPicPr>
        <p:blipFill>
          <a:blip r:embed="rId2"/>
          <a:srcRect/>
          <a:stretch>
            <a:fillRect/>
          </a:stretch>
        </p:blipFill>
        <p:spPr bwMode="auto">
          <a:xfrm>
            <a:off x="7000892" y="101799"/>
            <a:ext cx="2143108" cy="1612689"/>
          </a:xfrm>
          <a:prstGeom prst="rect">
            <a:avLst/>
          </a:prstGeom>
          <a:noFill/>
        </p:spPr>
      </p:pic>
      <p:pic>
        <p:nvPicPr>
          <p:cNvPr id="21508" name="Picture 4" descr="CSU surgical team up against the odds"/>
          <p:cNvPicPr>
            <a:picLocks noChangeAspect="1" noChangeArrowheads="1"/>
          </p:cNvPicPr>
          <p:nvPr/>
        </p:nvPicPr>
        <p:blipFill>
          <a:blip r:embed="rId3"/>
          <a:srcRect l="12898"/>
          <a:stretch>
            <a:fillRect/>
          </a:stretch>
        </p:blipFill>
        <p:spPr bwMode="auto">
          <a:xfrm>
            <a:off x="6715140" y="3071809"/>
            <a:ext cx="2428892" cy="1567027"/>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16632"/>
            <a:ext cx="7107702" cy="4536504"/>
          </a:xfrm>
        </p:spPr>
        <p:txBody>
          <a:bodyPr>
            <a:normAutofit fontScale="70000" lnSpcReduction="20000"/>
          </a:bodyPr>
          <a:lstStyle/>
          <a:p>
            <a:pPr marL="0" indent="0" algn="l" rtl="0">
              <a:buNone/>
            </a:pPr>
            <a:r>
              <a:rPr lang="en-US" dirty="0">
                <a:solidFill>
                  <a:srgbClr val="FF0000"/>
                </a:solidFill>
              </a:rPr>
              <a:t>DISORDERS OF THE OROPHARYNX</a:t>
            </a:r>
          </a:p>
          <a:p>
            <a:pPr marL="0" indent="0" algn="l" rtl="0">
              <a:buNone/>
            </a:pPr>
            <a:r>
              <a:rPr lang="en-US" dirty="0" err="1">
                <a:solidFill>
                  <a:srgbClr val="FF0000"/>
                </a:solidFill>
              </a:rPr>
              <a:t>Dysphagia</a:t>
            </a:r>
            <a:endParaRPr lang="en-US" dirty="0">
              <a:solidFill>
                <a:srgbClr val="FF0000"/>
              </a:solidFill>
            </a:endParaRPr>
          </a:p>
          <a:p>
            <a:pPr marL="0" indent="0" algn="l" rtl="0">
              <a:buNone/>
            </a:pPr>
            <a:r>
              <a:rPr lang="en-US" b="1" dirty="0"/>
              <a:t>Dysphagia:</a:t>
            </a:r>
            <a:r>
              <a:rPr lang="en-US" dirty="0"/>
              <a:t> is difficulty swallowing during any stage of deglutition</a:t>
            </a:r>
          </a:p>
          <a:p>
            <a:pPr algn="l" rtl="0">
              <a:buNone/>
            </a:pPr>
            <a:r>
              <a:rPr lang="en-US" dirty="0"/>
              <a:t> </a:t>
            </a:r>
          </a:p>
          <a:p>
            <a:pPr marL="0" indent="0" algn="l" rtl="0">
              <a:buNone/>
            </a:pPr>
            <a:r>
              <a:rPr lang="en-US" i="1" dirty="0"/>
              <a:t>Symptoms of dysphagia affecting the oral stage </a:t>
            </a:r>
            <a:r>
              <a:rPr lang="en-US" dirty="0"/>
              <a:t>of deglutition may include </a:t>
            </a:r>
            <a:r>
              <a:rPr lang="en-US" i="1" dirty="0"/>
              <a:t>difficulty </a:t>
            </a:r>
            <a:r>
              <a:rPr lang="en-US" i="1" dirty="0" err="1"/>
              <a:t>prehending</a:t>
            </a:r>
            <a:r>
              <a:rPr lang="en-US" i="1" dirty="0"/>
              <a:t> food or lapping water; retention of food or water in the mouth; and failure to swallow saliva, resulting in drooling. </a:t>
            </a:r>
          </a:p>
          <a:p>
            <a:pPr algn="l" rtl="0">
              <a:buNone/>
            </a:pPr>
            <a:endParaRPr lang="en-US" dirty="0"/>
          </a:p>
          <a:p>
            <a:pPr marL="0" indent="0" algn="l" rtl="0">
              <a:buNone/>
            </a:pPr>
            <a:r>
              <a:rPr lang="en-US" dirty="0"/>
              <a:t>Some animals are able to compensate by making sudden head movements while eating in an attempt to move food back into the pharynx. </a:t>
            </a:r>
          </a:p>
        </p:txBody>
      </p:sp>
      <p:pic>
        <p:nvPicPr>
          <p:cNvPr id="18434" name="Picture 2" descr="Why Is My Dog Drooling so Much? - Care.com Resources"/>
          <p:cNvPicPr>
            <a:picLocks noChangeAspect="1" noChangeArrowheads="1"/>
          </p:cNvPicPr>
          <p:nvPr/>
        </p:nvPicPr>
        <p:blipFill>
          <a:blip r:embed="rId2"/>
          <a:srcRect l="30001" r="17499"/>
          <a:stretch>
            <a:fillRect/>
          </a:stretch>
        </p:blipFill>
        <p:spPr bwMode="auto">
          <a:xfrm>
            <a:off x="7143768" y="1476404"/>
            <a:ext cx="2000232" cy="2666976"/>
          </a:xfrm>
          <a:prstGeom prst="rect">
            <a:avLst/>
          </a:prstGeom>
          <a:noFill/>
        </p:spPr>
      </p:pic>
      <p:sp>
        <p:nvSpPr>
          <p:cNvPr id="2" name="مستطيل 1"/>
          <p:cNvSpPr/>
          <p:nvPr/>
        </p:nvSpPr>
        <p:spPr>
          <a:xfrm>
            <a:off x="251520" y="4797152"/>
            <a:ext cx="8640960" cy="1815882"/>
          </a:xfrm>
          <a:prstGeom prst="rect">
            <a:avLst/>
          </a:prstGeom>
        </p:spPr>
        <p:txBody>
          <a:bodyPr wrap="square">
            <a:spAutoFit/>
          </a:bodyPr>
          <a:lstStyle/>
          <a:p>
            <a:pPr algn="l" rtl="0"/>
            <a:r>
              <a:rPr lang="en-US" sz="2800" i="1" dirty="0"/>
              <a:t>If other stages of deglutition are normal, animals with oral stage dysphagia may benefit from feeding and providing water in an elevated position to aid delivery of food and water to entrance to the pharynx.</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988840"/>
            <a:ext cx="8784976" cy="4584002"/>
          </a:xfrm>
        </p:spPr>
        <p:txBody>
          <a:bodyPr>
            <a:noAutofit/>
          </a:bodyPr>
          <a:lstStyle/>
          <a:p>
            <a:pPr marL="0" indent="0" algn="l" rtl="0">
              <a:buNone/>
            </a:pPr>
            <a:endParaRPr lang="en-US" sz="2400" dirty="0"/>
          </a:p>
          <a:p>
            <a:pPr marL="0" indent="0" algn="l" rtl="0">
              <a:buNone/>
            </a:pPr>
            <a:r>
              <a:rPr lang="en-US" sz="2400" i="1" dirty="0"/>
              <a:t>Food may be regurgitated back into the oral cavity or may stay in the pharynx. </a:t>
            </a:r>
          </a:p>
          <a:p>
            <a:pPr algn="l" rtl="0"/>
            <a:r>
              <a:rPr lang="en-US" sz="2400" i="1" dirty="0"/>
              <a:t>Because the epiglottis relaxes at the termination of swallowing and leaves the airway unprotected, affected animals are at risk for </a:t>
            </a:r>
            <a:r>
              <a:rPr lang="en-US" sz="2400" i="1" dirty="0" err="1"/>
              <a:t>laryngotracheal</a:t>
            </a:r>
            <a:r>
              <a:rPr lang="en-US" sz="2400" i="1" dirty="0"/>
              <a:t> aspiration. </a:t>
            </a:r>
          </a:p>
          <a:p>
            <a:pPr algn="l" rtl="0">
              <a:buNone/>
            </a:pPr>
            <a:endParaRPr lang="en-US" sz="2400" dirty="0"/>
          </a:p>
          <a:p>
            <a:pPr marL="0" indent="0" algn="l" rtl="0">
              <a:buNone/>
            </a:pPr>
            <a:r>
              <a:rPr lang="en-US" sz="2400" i="1" dirty="0"/>
              <a:t>In animals with dysphagia of the pharyngeal or </a:t>
            </a:r>
            <a:r>
              <a:rPr lang="en-US" sz="2400" i="1" dirty="0" err="1"/>
              <a:t>pharyngoesophageal</a:t>
            </a:r>
            <a:r>
              <a:rPr lang="en-US" sz="2400" i="1" dirty="0"/>
              <a:t> stage, function is not improved by feeding in an elevated position or placing food at the base of the tongue.</a:t>
            </a:r>
          </a:p>
          <a:p>
            <a:pPr algn="l" rtl="0"/>
            <a:endParaRPr lang="ar-IQ" sz="2400" dirty="0"/>
          </a:p>
        </p:txBody>
      </p:sp>
      <p:pic>
        <p:nvPicPr>
          <p:cNvPr id="17410" name="Picture 2" descr="How to Stop a Dog From Eating Poop Using the Treasure Hunt Game - PetHelpful"/>
          <p:cNvPicPr>
            <a:picLocks noChangeAspect="1" noChangeArrowheads="1"/>
          </p:cNvPicPr>
          <p:nvPr/>
        </p:nvPicPr>
        <p:blipFill>
          <a:blip r:embed="rId2" cstate="print"/>
          <a:srcRect/>
          <a:stretch>
            <a:fillRect/>
          </a:stretch>
        </p:blipFill>
        <p:spPr bwMode="auto">
          <a:xfrm>
            <a:off x="6857984" y="428604"/>
            <a:ext cx="2286016" cy="1285884"/>
          </a:xfrm>
          <a:prstGeom prst="rect">
            <a:avLst/>
          </a:prstGeom>
          <a:noFill/>
        </p:spPr>
      </p:pic>
      <p:sp>
        <p:nvSpPr>
          <p:cNvPr id="2" name="مستطيل 1"/>
          <p:cNvSpPr/>
          <p:nvPr/>
        </p:nvSpPr>
        <p:spPr>
          <a:xfrm>
            <a:off x="179512" y="188640"/>
            <a:ext cx="6480720" cy="1815882"/>
          </a:xfrm>
          <a:prstGeom prst="rect">
            <a:avLst/>
          </a:prstGeom>
        </p:spPr>
        <p:txBody>
          <a:bodyPr wrap="square">
            <a:spAutoFit/>
          </a:bodyPr>
          <a:lstStyle/>
          <a:p>
            <a:pPr algn="l" rtl="0"/>
            <a:r>
              <a:rPr lang="en-US" sz="2800" i="1" dirty="0"/>
              <a:t>Clinical features of dysphagia during the pharyngeal or </a:t>
            </a:r>
            <a:r>
              <a:rPr lang="en-US" sz="2800" i="1" dirty="0" err="1"/>
              <a:t>pharyngoesophageal</a:t>
            </a:r>
            <a:r>
              <a:rPr lang="en-US" sz="2800" i="1" dirty="0"/>
              <a:t> stages usually include </a:t>
            </a:r>
            <a:r>
              <a:rPr lang="en-US" sz="2800" i="1" u="sng" dirty="0"/>
              <a:t>repeated unsuccessful attempts at swallowing</a:t>
            </a:r>
            <a:r>
              <a:rPr lang="en-US" sz="2800" i="1" dirty="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285728"/>
            <a:ext cx="8715436" cy="6357982"/>
          </a:xfrm>
        </p:spPr>
        <p:txBody>
          <a:bodyPr>
            <a:normAutofit fontScale="77500" lnSpcReduction="20000"/>
          </a:bodyPr>
          <a:lstStyle/>
          <a:p>
            <a:pPr algn="l" rtl="0"/>
            <a:r>
              <a:rPr lang="en-US" b="1" i="1" dirty="0"/>
              <a:t>Etiology and Diagnosis</a:t>
            </a:r>
            <a:endParaRPr lang="en-US" dirty="0"/>
          </a:p>
          <a:p>
            <a:pPr algn="l" rtl="0"/>
            <a:r>
              <a:rPr lang="en-US" i="1" dirty="0" err="1"/>
              <a:t>Dysphagia</a:t>
            </a:r>
            <a:r>
              <a:rPr lang="en-US" i="1" dirty="0"/>
              <a:t> usually </a:t>
            </a:r>
            <a:r>
              <a:rPr lang="en-US" i="1" u="sng" dirty="0"/>
              <a:t>results from space-occupying masses, structural congenital abnormalities, or functional abnormalities. </a:t>
            </a:r>
          </a:p>
          <a:p>
            <a:pPr algn="l" rtl="0">
              <a:buNone/>
            </a:pPr>
            <a:endParaRPr lang="en-US" i="1" dirty="0"/>
          </a:p>
          <a:p>
            <a:pPr algn="just" rtl="0"/>
            <a:r>
              <a:rPr lang="en-US" b="1" i="1" dirty="0"/>
              <a:t>Structural Abnormalities and Masses. </a:t>
            </a:r>
            <a:r>
              <a:rPr lang="en-US" i="1" dirty="0"/>
              <a:t>Structural congenital abnormalities resulting in </a:t>
            </a:r>
            <a:r>
              <a:rPr lang="en-US" i="1" dirty="0" err="1"/>
              <a:t>dysphagia</a:t>
            </a:r>
            <a:r>
              <a:rPr lang="en-US" i="1" dirty="0"/>
              <a:t> include congenital palate defects, </a:t>
            </a:r>
            <a:r>
              <a:rPr lang="en-US" i="1" dirty="0" err="1">
                <a:solidFill>
                  <a:srgbClr val="C00000"/>
                </a:solidFill>
              </a:rPr>
              <a:t>ankyloglossia</a:t>
            </a:r>
            <a:r>
              <a:rPr lang="en-US" i="1" dirty="0"/>
              <a:t> (limited normal movement of the tongue chiefly due to an abnormally shortened </a:t>
            </a:r>
            <a:r>
              <a:rPr lang="en-US" i="1" dirty="0" err="1"/>
              <a:t>frenulum</a:t>
            </a:r>
            <a:r>
              <a:rPr lang="en-US" i="1" dirty="0"/>
              <a:t> : tongue-tie), </a:t>
            </a:r>
            <a:r>
              <a:rPr lang="en-US" i="1" dirty="0">
                <a:solidFill>
                  <a:srgbClr val="C00000"/>
                </a:solidFill>
              </a:rPr>
              <a:t>macro- and </a:t>
            </a:r>
            <a:r>
              <a:rPr lang="en-US" i="1" dirty="0" err="1">
                <a:solidFill>
                  <a:srgbClr val="C00000"/>
                </a:solidFill>
              </a:rPr>
              <a:t>microglossia</a:t>
            </a:r>
            <a:r>
              <a:rPr lang="en-US" i="1" dirty="0"/>
              <a:t>, and </a:t>
            </a:r>
            <a:r>
              <a:rPr lang="en-US" i="1" dirty="0">
                <a:solidFill>
                  <a:srgbClr val="C00000"/>
                </a:solidFill>
              </a:rPr>
              <a:t>tight lip syndrome </a:t>
            </a:r>
            <a:r>
              <a:rPr lang="en-US" i="1" dirty="0"/>
              <a:t>(reduced </a:t>
            </a:r>
            <a:r>
              <a:rPr lang="en-US" i="1" dirty="0" err="1"/>
              <a:t>mandibular</a:t>
            </a:r>
            <a:r>
              <a:rPr lang="en-US" i="1" dirty="0"/>
              <a:t> vestibule). These should be easily detected on oral examination under sedation or anesthesia. </a:t>
            </a:r>
          </a:p>
          <a:p>
            <a:pPr algn="l" rtl="0"/>
            <a:endParaRPr lang="en-US" i="1" dirty="0"/>
          </a:p>
          <a:p>
            <a:pPr algn="just" rtl="0"/>
            <a:r>
              <a:rPr lang="en-US" i="1" dirty="0"/>
              <a:t>Space-occupying masses resulting in </a:t>
            </a:r>
            <a:r>
              <a:rPr lang="en-US" i="1" dirty="0" err="1"/>
              <a:t>dysphagia</a:t>
            </a:r>
            <a:r>
              <a:rPr lang="en-US" i="1" dirty="0"/>
              <a:t> include </a:t>
            </a:r>
            <a:r>
              <a:rPr lang="en-US" i="1" dirty="0" err="1"/>
              <a:t>extrapharyngeal</a:t>
            </a:r>
            <a:r>
              <a:rPr lang="en-US" i="1" dirty="0"/>
              <a:t> masses, such as enlarged retropharyngeal node(s), cervical abscess or </a:t>
            </a:r>
            <a:r>
              <a:rPr lang="en-US" i="1" dirty="0" err="1"/>
              <a:t>granuloma</a:t>
            </a:r>
            <a:r>
              <a:rPr lang="en-US" i="1" dirty="0"/>
              <a:t> (a focal aggregate of immune cells), and invasive salivary or thyroid </a:t>
            </a:r>
            <a:r>
              <a:rPr lang="en-US" i="1" dirty="0" err="1"/>
              <a:t>neoplasms</a:t>
            </a:r>
            <a:r>
              <a:rPr lang="en-US" i="1" dirty="0"/>
              <a:t>, and masses of the palatine tonsils. </a:t>
            </a:r>
          </a:p>
          <a:p>
            <a:pPr algn="l" rtl="0"/>
            <a:endParaRPr lang="ar-IQ"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285728"/>
            <a:ext cx="8715436" cy="6357982"/>
          </a:xfrm>
        </p:spPr>
        <p:txBody>
          <a:bodyPr>
            <a:normAutofit fontScale="85000" lnSpcReduction="20000"/>
          </a:bodyPr>
          <a:lstStyle/>
          <a:p>
            <a:pPr algn="l" rtl="0"/>
            <a:r>
              <a:rPr lang="en-US" dirty="0"/>
              <a:t>Treatment depends on the specific cause. A mass in the oral cavity may not cause any symptoms until it reaches a critical size, subsequently resulting in drooling, difficulty in food </a:t>
            </a:r>
            <a:r>
              <a:rPr lang="en-US" dirty="0" err="1"/>
              <a:t>prehension</a:t>
            </a:r>
            <a:r>
              <a:rPr lang="en-US" dirty="0"/>
              <a:t>, or malodor. </a:t>
            </a:r>
          </a:p>
          <a:p>
            <a:pPr algn="l" rtl="0">
              <a:buNone/>
            </a:pPr>
            <a:endParaRPr lang="en-US" dirty="0"/>
          </a:p>
          <a:p>
            <a:pPr algn="l" rtl="0"/>
            <a:r>
              <a:rPr lang="en-US" dirty="0"/>
              <a:t>Masses located in the pharynx usually result in difficulty swallowing or </a:t>
            </a:r>
            <a:r>
              <a:rPr lang="en-US" dirty="0" err="1"/>
              <a:t>dyspnea</a:t>
            </a:r>
            <a:r>
              <a:rPr lang="en-US" dirty="0"/>
              <a:t> and require sedation or anesthesia to visualize except in the most cooperative patients. </a:t>
            </a:r>
          </a:p>
          <a:p>
            <a:pPr algn="l" rtl="0">
              <a:buNone/>
            </a:pPr>
            <a:endParaRPr lang="en-US" dirty="0"/>
          </a:p>
          <a:p>
            <a:pPr algn="just" rtl="0"/>
            <a:r>
              <a:rPr lang="en-US" i="1" dirty="0"/>
              <a:t>Pharyngeal masses that result in an acute onset of </a:t>
            </a:r>
            <a:r>
              <a:rPr lang="en-US" i="1" dirty="0" err="1"/>
              <a:t>dyspnea</a:t>
            </a:r>
            <a:r>
              <a:rPr lang="en-US" i="1" dirty="0"/>
              <a:t> require rapid decompression (e.g., </a:t>
            </a:r>
            <a:r>
              <a:rPr lang="en-US" i="1" dirty="0" err="1"/>
              <a:t>incisional</a:t>
            </a:r>
            <a:r>
              <a:rPr lang="en-US" i="1" dirty="0"/>
              <a:t> drainage of </a:t>
            </a:r>
            <a:r>
              <a:rPr lang="en-US" i="1" dirty="0" err="1"/>
              <a:t>mucoceles</a:t>
            </a:r>
            <a:r>
              <a:rPr lang="en-US" i="1" dirty="0"/>
              <a:t>) or intubation to quickly </a:t>
            </a:r>
            <a:r>
              <a:rPr lang="en-US" i="1" dirty="0" err="1"/>
              <a:t>unobstruct</a:t>
            </a:r>
            <a:r>
              <a:rPr lang="en-US" i="1" dirty="0"/>
              <a:t> the airway. </a:t>
            </a:r>
          </a:p>
          <a:p>
            <a:pPr algn="l" rtl="0">
              <a:buNone/>
            </a:pPr>
            <a:endParaRPr lang="en-US" dirty="0"/>
          </a:p>
          <a:p>
            <a:pPr algn="l" rtl="0"/>
            <a:r>
              <a:rPr lang="en-US" dirty="0" err="1"/>
              <a:t>Dysphagia</a:t>
            </a:r>
            <a:r>
              <a:rPr lang="en-US" dirty="0"/>
              <a:t> from penetrating injuries may occur from the presence of a foreign body or swelling, pain, or infection associated with the trauma.</a:t>
            </a:r>
          </a:p>
          <a:p>
            <a:pPr algn="l" rtl="0"/>
            <a:endParaRPr lang="ar-IQ"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285728"/>
            <a:ext cx="8715436" cy="6357982"/>
          </a:xfrm>
        </p:spPr>
        <p:txBody>
          <a:bodyPr>
            <a:normAutofit fontScale="77500" lnSpcReduction="20000"/>
          </a:bodyPr>
          <a:lstStyle/>
          <a:p>
            <a:pPr algn="l" rtl="0"/>
            <a:r>
              <a:rPr lang="en-US" u="sng" dirty="0"/>
              <a:t>Fluoroscopic evaluation of the swallowing process using barium contrast is the most useful tool in diagnosing and further characterizing functional </a:t>
            </a:r>
            <a:r>
              <a:rPr lang="en-US" u="sng" dirty="0" err="1"/>
              <a:t>dysphagia</a:t>
            </a:r>
            <a:r>
              <a:rPr lang="en-US" u="sng" dirty="0"/>
              <a:t>. </a:t>
            </a:r>
          </a:p>
          <a:p>
            <a:pPr algn="l" rtl="0">
              <a:buNone/>
            </a:pPr>
            <a:endParaRPr lang="en-US" dirty="0"/>
          </a:p>
          <a:p>
            <a:pPr algn="l" rtl="0">
              <a:buNone/>
            </a:pPr>
            <a:endParaRPr lang="en-US" dirty="0"/>
          </a:p>
          <a:p>
            <a:pPr algn="l" rtl="0"/>
            <a:r>
              <a:rPr lang="en-US" i="1" dirty="0"/>
              <a:t>Patients with pharyngeal </a:t>
            </a:r>
            <a:r>
              <a:rPr lang="en-US" i="1" dirty="0" err="1"/>
              <a:t>dysphagia</a:t>
            </a:r>
            <a:r>
              <a:rPr lang="en-US" i="1" dirty="0"/>
              <a:t> will make repeated attempts to swallow, but the food bolus fails to move past the pharyngeal constrictor muscles and remains in the pharynx. </a:t>
            </a:r>
          </a:p>
          <a:p>
            <a:pPr algn="l" rtl="0">
              <a:buNone/>
            </a:pPr>
            <a:endParaRPr lang="en-US" i="1" dirty="0"/>
          </a:p>
          <a:p>
            <a:pPr algn="l" rtl="0"/>
            <a:r>
              <a:rPr lang="en-US" i="1" dirty="0"/>
              <a:t>In contrast, patients with </a:t>
            </a:r>
            <a:r>
              <a:rPr lang="en-US" i="1" dirty="0" err="1"/>
              <a:t>pharyngoesophageal</a:t>
            </a:r>
            <a:r>
              <a:rPr lang="en-US" i="1" dirty="0"/>
              <a:t> </a:t>
            </a:r>
            <a:r>
              <a:rPr lang="en-US" i="1" dirty="0" err="1"/>
              <a:t>dysphagia</a:t>
            </a:r>
            <a:r>
              <a:rPr lang="en-US" i="1" dirty="0"/>
              <a:t> will have normal movement of the bolus through the pharynx, but the bolus will fail to pass through the </a:t>
            </a:r>
            <a:r>
              <a:rPr lang="en-US" i="1" dirty="0" err="1"/>
              <a:t>cricopharyngeal</a:t>
            </a:r>
            <a:r>
              <a:rPr lang="en-US" i="1" dirty="0"/>
              <a:t> sphincter, either remaining within the pharynx or redirecting into the larynx. </a:t>
            </a:r>
          </a:p>
          <a:p>
            <a:pPr algn="l" rtl="0"/>
            <a:endParaRPr lang="en-US" i="1" dirty="0"/>
          </a:p>
          <a:p>
            <a:pPr algn="l" rtl="0"/>
            <a:r>
              <a:rPr lang="en-US" u="sng" dirty="0"/>
              <a:t>The most common </a:t>
            </a:r>
            <a:r>
              <a:rPr lang="en-US" u="sng" dirty="0" err="1"/>
              <a:t>pharyngoesophageal</a:t>
            </a:r>
            <a:r>
              <a:rPr lang="en-US" u="sng" dirty="0"/>
              <a:t> </a:t>
            </a:r>
            <a:r>
              <a:rPr lang="en-US" u="sng" dirty="0" err="1"/>
              <a:t>dysphagias</a:t>
            </a:r>
            <a:r>
              <a:rPr lang="en-US" u="sng" dirty="0"/>
              <a:t> are </a:t>
            </a:r>
            <a:r>
              <a:rPr lang="en-US" u="sng" dirty="0" err="1"/>
              <a:t>cricopharyngeal</a:t>
            </a:r>
            <a:r>
              <a:rPr lang="en-US" u="sng" dirty="0"/>
              <a:t> asynchrony and </a:t>
            </a:r>
            <a:r>
              <a:rPr lang="en-US" u="sng" dirty="0" err="1"/>
              <a:t>cricopharyngeal</a:t>
            </a:r>
            <a:r>
              <a:rPr lang="en-US" u="sng" dirty="0"/>
              <a:t> </a:t>
            </a:r>
            <a:r>
              <a:rPr lang="en-US" u="sng" dirty="0" err="1"/>
              <a:t>achalasia</a:t>
            </a:r>
            <a:r>
              <a:rPr lang="en-US" dirty="0"/>
              <a:t>.</a:t>
            </a:r>
            <a:endParaRPr lang="ar-IQ"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71414"/>
            <a:ext cx="8229600" cy="3929090"/>
          </a:xfrm>
        </p:spPr>
        <p:txBody>
          <a:bodyPr>
            <a:normAutofit fontScale="77500" lnSpcReduction="20000"/>
          </a:bodyPr>
          <a:lstStyle/>
          <a:p>
            <a:pPr algn="l" rtl="0"/>
            <a:r>
              <a:rPr lang="en-US" i="1" dirty="0" smtClean="0"/>
              <a:t>The tongue consists of </a:t>
            </a:r>
            <a:endParaRPr lang="en-US" dirty="0" smtClean="0"/>
          </a:p>
          <a:p>
            <a:pPr lvl="0" algn="l" rtl="0">
              <a:buNone/>
            </a:pPr>
            <a:r>
              <a:rPr lang="en-US" i="1" dirty="0" smtClean="0"/>
              <a:t>1. a </a:t>
            </a:r>
            <a:r>
              <a:rPr lang="en-US" i="1" dirty="0" smtClean="0"/>
              <a:t>root, which anchors it to the </a:t>
            </a:r>
            <a:r>
              <a:rPr lang="en-US" i="1" dirty="0" err="1" smtClean="0"/>
              <a:t>oropharynx</a:t>
            </a:r>
            <a:r>
              <a:rPr lang="en-US" i="1" dirty="0" smtClean="0"/>
              <a:t>; </a:t>
            </a:r>
            <a:endParaRPr lang="en-US" dirty="0" smtClean="0"/>
          </a:p>
          <a:p>
            <a:pPr lvl="0" algn="l" rtl="0">
              <a:buNone/>
            </a:pPr>
            <a:r>
              <a:rPr lang="en-US" i="1" dirty="0" smtClean="0"/>
              <a:t>2. a </a:t>
            </a:r>
            <a:r>
              <a:rPr lang="en-US" i="1" dirty="0" smtClean="0"/>
              <a:t>body, which extends </a:t>
            </a:r>
            <a:r>
              <a:rPr lang="en-US" i="1" dirty="0" err="1" smtClean="0"/>
              <a:t>rostral</a:t>
            </a:r>
            <a:r>
              <a:rPr lang="en-US" i="1" dirty="0" smtClean="0"/>
              <a:t> to the root and is attached to the floor of the oral cavity via the </a:t>
            </a:r>
            <a:r>
              <a:rPr lang="en-US" i="1" dirty="0" err="1" smtClean="0"/>
              <a:t>frenulum</a:t>
            </a:r>
            <a:r>
              <a:rPr lang="en-US" i="1" dirty="0" smtClean="0"/>
              <a:t>; and </a:t>
            </a:r>
            <a:endParaRPr lang="en-US" dirty="0" smtClean="0"/>
          </a:p>
          <a:p>
            <a:pPr lvl="0" algn="l" rtl="0">
              <a:buNone/>
            </a:pPr>
            <a:r>
              <a:rPr lang="en-US" i="1" dirty="0" smtClean="0"/>
              <a:t>3. the </a:t>
            </a:r>
            <a:r>
              <a:rPr lang="en-US" i="1" dirty="0" smtClean="0"/>
              <a:t>apex, which is </a:t>
            </a:r>
            <a:r>
              <a:rPr lang="en-US" i="1" dirty="0" err="1" smtClean="0"/>
              <a:t>rostral</a:t>
            </a:r>
            <a:r>
              <a:rPr lang="en-US" i="1" dirty="0" smtClean="0"/>
              <a:t> and unattached to the </a:t>
            </a:r>
            <a:r>
              <a:rPr lang="en-US" i="1" dirty="0" err="1" smtClean="0"/>
              <a:t>frenulum</a:t>
            </a:r>
            <a:r>
              <a:rPr lang="en-US" i="1" dirty="0" smtClean="0"/>
              <a:t>.</a:t>
            </a:r>
            <a:endParaRPr lang="en-US" dirty="0" smtClean="0"/>
          </a:p>
          <a:p>
            <a:pPr rtl="0"/>
            <a:r>
              <a:rPr lang="en-US" i="1" dirty="0" smtClean="0"/>
              <a:t>Adjacent to each side of the </a:t>
            </a:r>
            <a:r>
              <a:rPr lang="en-US" i="1" dirty="0" err="1" smtClean="0"/>
              <a:t>frenulum</a:t>
            </a:r>
            <a:r>
              <a:rPr lang="en-US" i="1" dirty="0" smtClean="0"/>
              <a:t> is a raised area of mucosa running longitudinally called the sublingual fold. </a:t>
            </a:r>
            <a:endParaRPr lang="en-US" dirty="0" smtClean="0"/>
          </a:p>
          <a:p>
            <a:pPr rtl="0"/>
            <a:r>
              <a:rPr lang="en-US" i="1" dirty="0" smtClean="0"/>
              <a:t> </a:t>
            </a:r>
            <a:endParaRPr lang="en-US" dirty="0" smtClean="0"/>
          </a:p>
        </p:txBody>
      </p:sp>
      <p:pic>
        <p:nvPicPr>
          <p:cNvPr id="23554" name="Picture 2"/>
          <p:cNvPicPr>
            <a:picLocks noChangeAspect="1" noChangeArrowheads="1"/>
          </p:cNvPicPr>
          <p:nvPr/>
        </p:nvPicPr>
        <p:blipFill>
          <a:blip r:embed="rId2"/>
          <a:srcRect l="11018" t="13868" r="50549" b="28515"/>
          <a:stretch>
            <a:fillRect/>
          </a:stretch>
        </p:blipFill>
        <p:spPr bwMode="auto">
          <a:xfrm>
            <a:off x="4000496" y="2714645"/>
            <a:ext cx="5000660" cy="4071941"/>
          </a:xfrm>
          <a:prstGeom prst="rect">
            <a:avLst/>
          </a:prstGeom>
          <a:noFill/>
          <a:ln w="9525">
            <a:noFill/>
            <a:miter lim="800000"/>
            <a:headEnd/>
            <a:tailEnd/>
          </a:ln>
          <a:effectLst/>
        </p:spPr>
      </p:pic>
      <p:sp>
        <p:nvSpPr>
          <p:cNvPr id="6" name="مستطيل 5"/>
          <p:cNvSpPr/>
          <p:nvPr/>
        </p:nvSpPr>
        <p:spPr>
          <a:xfrm>
            <a:off x="71406" y="2643182"/>
            <a:ext cx="4786346" cy="2677656"/>
          </a:xfrm>
          <a:prstGeom prst="rect">
            <a:avLst/>
          </a:prstGeom>
        </p:spPr>
        <p:txBody>
          <a:bodyPr wrap="square">
            <a:spAutoFit/>
          </a:bodyPr>
          <a:lstStyle/>
          <a:p>
            <a:pPr algn="l" rtl="0"/>
            <a:r>
              <a:rPr lang="en-US" sz="2400" i="1" dirty="0" smtClean="0"/>
              <a:t>This fold courses </a:t>
            </a:r>
            <a:r>
              <a:rPr lang="en-US" sz="2400" i="1" dirty="0" err="1" smtClean="0"/>
              <a:t>rostrally</a:t>
            </a:r>
            <a:r>
              <a:rPr lang="en-US" sz="2400" i="1" dirty="0" smtClean="0"/>
              <a:t>, ending at the sublingual </a:t>
            </a:r>
            <a:r>
              <a:rPr lang="en-US" sz="2400" i="1" dirty="0" err="1" smtClean="0"/>
              <a:t>caruncle</a:t>
            </a:r>
            <a:r>
              <a:rPr lang="en-US" sz="2400" i="1" dirty="0" smtClean="0"/>
              <a:t>. </a:t>
            </a:r>
          </a:p>
          <a:p>
            <a:pPr algn="l" rtl="0"/>
            <a:endParaRPr lang="en-US" sz="2400" i="1" dirty="0" smtClean="0"/>
          </a:p>
          <a:p>
            <a:pPr algn="l" rtl="0"/>
            <a:r>
              <a:rPr lang="en-US" sz="2400" i="1" dirty="0" smtClean="0"/>
              <a:t> </a:t>
            </a:r>
            <a:r>
              <a:rPr lang="en-US" sz="2400" i="1" dirty="0" smtClean="0"/>
              <a:t>The </a:t>
            </a:r>
            <a:r>
              <a:rPr lang="en-US" sz="2400" i="1" dirty="0" err="1" smtClean="0"/>
              <a:t>mandibular</a:t>
            </a:r>
            <a:r>
              <a:rPr lang="en-US" sz="2400" i="1" dirty="0" smtClean="0"/>
              <a:t> and sublingual ducts course under the mucosal folds and open at the </a:t>
            </a:r>
            <a:r>
              <a:rPr lang="en-US" sz="2400" i="1" dirty="0" err="1" smtClean="0"/>
              <a:t>caruncle</a:t>
            </a:r>
            <a:endParaRPr lang="en-US" sz="2400" dirty="0" smtClean="0"/>
          </a:p>
          <a:p>
            <a:pPr algn="l" rtl="0"/>
            <a:endParaRPr lang="ar-IQ" sz="2400" dirty="0"/>
          </a:p>
        </p:txBody>
      </p:sp>
      <p:pic>
        <p:nvPicPr>
          <p:cNvPr id="7" name="Picture 4" descr="The Lyssa and Frenulum"/>
          <p:cNvPicPr>
            <a:picLocks noChangeAspect="1" noChangeArrowheads="1"/>
          </p:cNvPicPr>
          <p:nvPr/>
        </p:nvPicPr>
        <p:blipFill>
          <a:blip r:embed="rId3"/>
          <a:srcRect/>
          <a:stretch>
            <a:fillRect/>
          </a:stretch>
        </p:blipFill>
        <p:spPr bwMode="auto">
          <a:xfrm>
            <a:off x="714348" y="5072074"/>
            <a:ext cx="1762136" cy="1554204"/>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285728"/>
            <a:ext cx="8715436" cy="6357982"/>
          </a:xfrm>
        </p:spPr>
        <p:txBody>
          <a:bodyPr>
            <a:normAutofit fontScale="92500" lnSpcReduction="20000"/>
          </a:bodyPr>
          <a:lstStyle/>
          <a:p>
            <a:pPr algn="l" rtl="0"/>
            <a:r>
              <a:rPr lang="en-US" dirty="0">
                <a:solidFill>
                  <a:srgbClr val="FF0000"/>
                </a:solidFill>
              </a:rPr>
              <a:t>Penetrating Injuries to the </a:t>
            </a:r>
            <a:r>
              <a:rPr lang="en-US" dirty="0" err="1">
                <a:solidFill>
                  <a:srgbClr val="FF0000"/>
                </a:solidFill>
              </a:rPr>
              <a:t>Oropharynx</a:t>
            </a:r>
            <a:endParaRPr lang="en-US" dirty="0">
              <a:solidFill>
                <a:srgbClr val="FF0000"/>
              </a:solidFill>
            </a:endParaRPr>
          </a:p>
          <a:p>
            <a:pPr algn="l" rtl="0"/>
            <a:r>
              <a:rPr lang="en-US" dirty="0"/>
              <a:t>Penetrating trauma to the mouth from foreign objects is sometimes seen in dogs that carry or chew sticks and is seen rarely in cats.</a:t>
            </a:r>
          </a:p>
          <a:p>
            <a:pPr algn="l" rtl="0">
              <a:buNone/>
            </a:pPr>
            <a:r>
              <a:rPr lang="en-US" dirty="0"/>
              <a:t> </a:t>
            </a:r>
          </a:p>
          <a:p>
            <a:pPr algn="l" rtl="0"/>
            <a:r>
              <a:rPr lang="en-US" dirty="0"/>
              <a:t>The most common presenting complaints are </a:t>
            </a:r>
            <a:r>
              <a:rPr lang="en-US" dirty="0" err="1"/>
              <a:t>dysphagia</a:t>
            </a:r>
            <a:r>
              <a:rPr lang="en-US" dirty="0"/>
              <a:t>, drooling, depression, </a:t>
            </a:r>
            <a:r>
              <a:rPr lang="en-US" u="sng" dirty="0"/>
              <a:t>oral pain</a:t>
            </a:r>
            <a:r>
              <a:rPr lang="en-US" dirty="0"/>
              <a:t>, </a:t>
            </a:r>
            <a:r>
              <a:rPr lang="en-US" u="sng" dirty="0"/>
              <a:t>pain on flexion of the neck, subcutaneous emphysema in the cervical region,</a:t>
            </a:r>
            <a:r>
              <a:rPr lang="en-US" dirty="0"/>
              <a:t> </a:t>
            </a:r>
            <a:r>
              <a:rPr lang="en-US" u="sng" dirty="0"/>
              <a:t>blood in the saliva, and pain on opening of the mouth. </a:t>
            </a:r>
          </a:p>
          <a:p>
            <a:pPr algn="l" rtl="0">
              <a:buNone/>
            </a:pPr>
            <a:endParaRPr lang="en-US" dirty="0"/>
          </a:p>
          <a:p>
            <a:pPr algn="l" rtl="0"/>
            <a:r>
              <a:rPr lang="en-US" u="sng" dirty="0"/>
              <a:t>Cervical, cranial, or facial swelling is a common presenting complaint in chronic cases.</a:t>
            </a:r>
          </a:p>
          <a:p>
            <a:pPr algn="l" rtl="0"/>
            <a:r>
              <a:rPr lang="en-US" dirty="0"/>
              <a:t>Additionally, chronic cases may have a draining sinus tract in the cervical region.</a:t>
            </a:r>
          </a:p>
          <a:p>
            <a:pPr algn="l" rtl="0"/>
            <a:endParaRPr lang="ar-IQ"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285728"/>
            <a:ext cx="8715436" cy="6357982"/>
          </a:xfrm>
        </p:spPr>
        <p:txBody>
          <a:bodyPr>
            <a:normAutofit/>
          </a:bodyPr>
          <a:lstStyle/>
          <a:p>
            <a:pPr algn="l" rtl="0"/>
            <a:r>
              <a:rPr lang="en-US" b="1" i="1" dirty="0"/>
              <a:t>Diagnostics</a:t>
            </a:r>
            <a:endParaRPr lang="en-US" dirty="0"/>
          </a:p>
          <a:p>
            <a:pPr algn="l" rtl="0"/>
            <a:r>
              <a:rPr lang="en-US" dirty="0"/>
              <a:t>Plain radiographs of the cervical region, including the retropharyngeal space, are recommended for initial diagnostic workup in animals with a suspected or confirmed penetrating injury to the </a:t>
            </a:r>
            <a:r>
              <a:rPr lang="en-US" dirty="0" err="1"/>
              <a:t>oropharynx</a:t>
            </a:r>
            <a:r>
              <a:rPr lang="en-US" dirty="0"/>
              <a:t> or esophagus.</a:t>
            </a:r>
          </a:p>
          <a:p>
            <a:pPr algn="l" rtl="0">
              <a:buNone/>
            </a:pPr>
            <a:endParaRPr lang="en-US" dirty="0"/>
          </a:p>
          <a:p>
            <a:pPr algn="l" rtl="0"/>
            <a:endParaRPr lang="ar-IQ"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285728"/>
            <a:ext cx="8715436" cy="6357982"/>
          </a:xfrm>
        </p:spPr>
        <p:txBody>
          <a:bodyPr>
            <a:normAutofit/>
          </a:bodyPr>
          <a:lstStyle/>
          <a:p>
            <a:pPr algn="l" rtl="0"/>
            <a:r>
              <a:rPr lang="en-US" u="sng" dirty="0"/>
              <a:t>Common sites of penetration are the esophagus, lateral and dorsal pharyngeal walls, and sublingual region. </a:t>
            </a:r>
          </a:p>
          <a:p>
            <a:pPr marL="0" indent="0" algn="l" rtl="0">
              <a:buNone/>
            </a:pPr>
            <a:endParaRPr lang="en-US" dirty="0"/>
          </a:p>
          <a:p>
            <a:pPr algn="l" rtl="0"/>
            <a:r>
              <a:rPr lang="en-US" dirty="0"/>
              <a:t>The decision to use advanced imaging is based on the </a:t>
            </a:r>
            <a:r>
              <a:rPr lang="en-US" dirty="0" err="1"/>
              <a:t>chronicity</a:t>
            </a:r>
            <a:r>
              <a:rPr lang="en-US" dirty="0"/>
              <a:t> of the injury, the presence of cervical swelling, and radiographic signs of gas or tissue reaction within the cervical region.</a:t>
            </a:r>
          </a:p>
          <a:p>
            <a:pPr algn="l" rtl="0"/>
            <a:endParaRPr lang="ar-IQ"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285728"/>
            <a:ext cx="8715436" cy="6357982"/>
          </a:xfrm>
        </p:spPr>
        <p:txBody>
          <a:bodyPr>
            <a:normAutofit fontScale="85000" lnSpcReduction="10000"/>
          </a:bodyPr>
          <a:lstStyle/>
          <a:p>
            <a:pPr algn="l" rtl="0"/>
            <a:r>
              <a:rPr lang="en-US" b="1" i="1" dirty="0"/>
              <a:t>Surgery</a:t>
            </a:r>
            <a:endParaRPr lang="en-US" dirty="0"/>
          </a:p>
          <a:p>
            <a:pPr algn="l" rtl="0"/>
            <a:r>
              <a:rPr lang="en-US" dirty="0"/>
              <a:t>Wound exploration, debridement, and </a:t>
            </a:r>
            <a:r>
              <a:rPr lang="en-US" dirty="0" err="1"/>
              <a:t>lavage</a:t>
            </a:r>
            <a:r>
              <a:rPr lang="en-US" dirty="0"/>
              <a:t> may be adequate treatment in most cases of penetrating trauma without  </a:t>
            </a:r>
            <a:r>
              <a:rPr lang="en-US" dirty="0" err="1"/>
              <a:t>extraluminal</a:t>
            </a:r>
            <a:r>
              <a:rPr lang="en-US" dirty="0"/>
              <a:t> pharyngeal involvement. </a:t>
            </a:r>
          </a:p>
          <a:p>
            <a:pPr marL="0" indent="0" algn="l" rtl="0">
              <a:buNone/>
            </a:pPr>
            <a:endParaRPr lang="en-US" dirty="0"/>
          </a:p>
          <a:p>
            <a:pPr algn="l" rtl="0"/>
            <a:r>
              <a:rPr lang="en-US" dirty="0"/>
              <a:t>Surgical exploration of the retropharyngeal space is accomplished through a ventral midline approach. </a:t>
            </a:r>
          </a:p>
          <a:p>
            <a:pPr algn="l" rtl="0">
              <a:buNone/>
            </a:pPr>
            <a:endParaRPr lang="en-US" dirty="0"/>
          </a:p>
          <a:p>
            <a:pPr algn="l" rtl="0"/>
            <a:r>
              <a:rPr lang="en-US" dirty="0"/>
              <a:t>Care is taken to avoid disruption of the recurrent laryngeal nerves during dissection.</a:t>
            </a:r>
          </a:p>
          <a:p>
            <a:pPr algn="l" rtl="0">
              <a:buNone/>
            </a:pPr>
            <a:r>
              <a:rPr lang="en-US" dirty="0"/>
              <a:t> </a:t>
            </a:r>
          </a:p>
          <a:p>
            <a:pPr algn="l" rtl="0"/>
            <a:r>
              <a:rPr lang="en-US" dirty="0"/>
              <a:t>The goal is to locate and remove foreign material, obtain tissue or fluid samples for cytology and culture, </a:t>
            </a:r>
            <a:r>
              <a:rPr lang="en-US" dirty="0" err="1"/>
              <a:t>debride</a:t>
            </a:r>
            <a:r>
              <a:rPr lang="en-US" dirty="0"/>
              <a:t> nonviable tissue, and establish drainage if necessary. </a:t>
            </a:r>
          </a:p>
          <a:p>
            <a:pPr algn="l" rtl="0">
              <a:buNone/>
            </a:pP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285728"/>
            <a:ext cx="8715436" cy="6357982"/>
          </a:xfrm>
        </p:spPr>
        <p:txBody>
          <a:bodyPr/>
          <a:lstStyle/>
          <a:p>
            <a:pPr algn="l" rtl="0"/>
            <a:r>
              <a:rPr lang="en-US" dirty="0"/>
              <a:t>administration of antibiotics is usually indicated if infection is suspected.</a:t>
            </a:r>
          </a:p>
          <a:p>
            <a:pPr algn="l" rtl="0"/>
            <a:r>
              <a:rPr lang="en-US" dirty="0"/>
              <a:t>Therapy can be modified after culture and sensitivity results are available. </a:t>
            </a:r>
          </a:p>
          <a:p>
            <a:pPr algn="l" rtl="0">
              <a:buNone/>
            </a:pPr>
            <a:endParaRPr lang="en-US" dirty="0"/>
          </a:p>
          <a:p>
            <a:pPr marL="0" indent="0" algn="l" rtl="0">
              <a:buNone/>
            </a:pPr>
            <a:endParaRPr lang="en-US" dirty="0"/>
          </a:p>
          <a:p>
            <a:pPr algn="l" rtl="0">
              <a:buNone/>
            </a:pPr>
            <a:endParaRPr lang="ar-IQ"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 y="0"/>
            <a:ext cx="9144032" cy="4143380"/>
          </a:xfrm>
        </p:spPr>
        <p:txBody>
          <a:bodyPr>
            <a:normAutofit fontScale="77500" lnSpcReduction="20000"/>
          </a:bodyPr>
          <a:lstStyle/>
          <a:p>
            <a:pPr algn="l" rtl="0"/>
            <a:r>
              <a:rPr lang="en-US" i="1" dirty="0" smtClean="0"/>
              <a:t>The root of the tongue consists of a set of three paired extrinsic muscles: </a:t>
            </a:r>
            <a:endParaRPr lang="en-US" dirty="0" smtClean="0"/>
          </a:p>
          <a:p>
            <a:pPr lvl="0" algn="l" rtl="0"/>
            <a:r>
              <a:rPr lang="en-US" i="1" dirty="0" smtClean="0"/>
              <a:t>the </a:t>
            </a:r>
            <a:r>
              <a:rPr lang="en-US" i="1" dirty="0" err="1" smtClean="0"/>
              <a:t>styloglossus</a:t>
            </a:r>
            <a:r>
              <a:rPr lang="en-US" i="1" dirty="0" smtClean="0"/>
              <a:t>, </a:t>
            </a:r>
            <a:endParaRPr lang="en-US" dirty="0" smtClean="0"/>
          </a:p>
          <a:p>
            <a:pPr lvl="0" algn="l" rtl="0"/>
            <a:r>
              <a:rPr lang="en-US" i="1" dirty="0" err="1" smtClean="0"/>
              <a:t>hyoglossus</a:t>
            </a:r>
            <a:r>
              <a:rPr lang="en-US" i="1" dirty="0" smtClean="0"/>
              <a:t>, and </a:t>
            </a:r>
            <a:endParaRPr lang="en-US" dirty="0" smtClean="0"/>
          </a:p>
          <a:p>
            <a:pPr algn="l" rtl="0"/>
            <a:r>
              <a:rPr lang="en-US" i="1" dirty="0" err="1" smtClean="0"/>
              <a:t>Genioglossus</a:t>
            </a:r>
            <a:endParaRPr lang="en-US" i="1" dirty="0" smtClean="0"/>
          </a:p>
          <a:p>
            <a:pPr algn="l" rtl="0">
              <a:buNone/>
            </a:pPr>
            <a:r>
              <a:rPr lang="en-US" i="1" dirty="0" smtClean="0"/>
              <a:t>acts to retract and depress the tongue depress and protrude the tongue</a:t>
            </a:r>
            <a:r>
              <a:rPr lang="en-US" dirty="0" smtClean="0"/>
              <a:t>. </a:t>
            </a:r>
          </a:p>
          <a:p>
            <a:pPr algn="l" rtl="0">
              <a:buNone/>
            </a:pPr>
            <a:r>
              <a:rPr lang="en-US" i="1" dirty="0" smtClean="0"/>
              <a:t> </a:t>
            </a:r>
            <a:r>
              <a:rPr lang="en-US" dirty="0" smtClean="0"/>
              <a:t>The intrinsic muscles of the tongue are complex and often course into one another with no discernible borders</a:t>
            </a:r>
            <a:r>
              <a:rPr lang="en-US" dirty="0" smtClean="0"/>
              <a:t>.</a:t>
            </a:r>
          </a:p>
          <a:p>
            <a:pPr algn="l" rtl="0">
              <a:buNone/>
            </a:pPr>
            <a:r>
              <a:rPr lang="en-US" dirty="0" smtClean="0"/>
              <a:t>are responsible for protruding the tongue and a variety of other intricate movements.</a:t>
            </a:r>
            <a:r>
              <a:rPr lang="en-US" dirty="0" smtClean="0"/>
              <a:t> </a:t>
            </a:r>
            <a:endParaRPr lang="ar-IQ" dirty="0"/>
          </a:p>
        </p:txBody>
      </p:sp>
      <p:pic>
        <p:nvPicPr>
          <p:cNvPr id="38914" name="Picture 2"/>
          <p:cNvPicPr>
            <a:picLocks noChangeAspect="1" noChangeArrowheads="1"/>
          </p:cNvPicPr>
          <p:nvPr/>
        </p:nvPicPr>
        <p:blipFill>
          <a:blip r:embed="rId2"/>
          <a:srcRect l="8785" t="35156" r="40703" b="22851"/>
          <a:stretch>
            <a:fillRect/>
          </a:stretch>
        </p:blipFill>
        <p:spPr bwMode="auto">
          <a:xfrm>
            <a:off x="2643174" y="4005939"/>
            <a:ext cx="5643602" cy="2637771"/>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8929718" cy="2400304"/>
          </a:xfrm>
        </p:spPr>
        <p:txBody>
          <a:bodyPr>
            <a:normAutofit fontScale="92500" lnSpcReduction="20000"/>
          </a:bodyPr>
          <a:lstStyle/>
          <a:p>
            <a:pPr algn="l" rtl="0"/>
            <a:r>
              <a:rPr lang="en-US" b="1" dirty="0" smtClean="0"/>
              <a:t>The </a:t>
            </a:r>
            <a:r>
              <a:rPr lang="en-US" b="1" dirty="0" err="1" smtClean="0"/>
              <a:t>lyssa</a:t>
            </a:r>
            <a:r>
              <a:rPr lang="en-US" b="1" dirty="0" smtClean="0"/>
              <a:t> </a:t>
            </a:r>
            <a:r>
              <a:rPr lang="en-US" dirty="0" smtClean="0"/>
              <a:t>is a </a:t>
            </a:r>
            <a:r>
              <a:rPr lang="en-US" dirty="0" err="1" smtClean="0"/>
              <a:t>tubelike</a:t>
            </a:r>
            <a:r>
              <a:rPr lang="en-US" dirty="0" smtClean="0"/>
              <a:t> structure of muscle, fat, and sometimes cartilage encased in a dense sheath of connective tissue that lies on the median plane on the ventral aspect of the tongue. The function of the </a:t>
            </a:r>
            <a:r>
              <a:rPr lang="en-US" dirty="0" err="1" smtClean="0"/>
              <a:t>lyssa</a:t>
            </a:r>
            <a:r>
              <a:rPr lang="en-US" dirty="0" smtClean="0"/>
              <a:t> is unclear; however, one theory is that it serves as a stretch receptor for the tongue</a:t>
            </a:r>
            <a:endParaRPr lang="ar-IQ"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85729"/>
            <a:ext cx="8929718" cy="2428892"/>
          </a:xfrm>
        </p:spPr>
        <p:txBody>
          <a:bodyPr>
            <a:normAutofit fontScale="92500" lnSpcReduction="20000"/>
          </a:bodyPr>
          <a:lstStyle/>
          <a:p>
            <a:pPr algn="l" rtl="0"/>
            <a:r>
              <a:rPr lang="en-US" dirty="0" smtClean="0"/>
              <a:t>The dorsal surface of the tongue is covered with a thick mucous membrane consisting of </a:t>
            </a:r>
            <a:r>
              <a:rPr lang="en-US" dirty="0" err="1" smtClean="0"/>
              <a:t>cornified</a:t>
            </a:r>
            <a:r>
              <a:rPr lang="en-US" dirty="0" smtClean="0"/>
              <a:t> </a:t>
            </a:r>
            <a:r>
              <a:rPr lang="en-US" dirty="0" err="1" smtClean="0"/>
              <a:t>squamous</a:t>
            </a:r>
            <a:r>
              <a:rPr lang="en-US" dirty="0" smtClean="0"/>
              <a:t> epithelium. Within the mucous membrane are structural units called </a:t>
            </a:r>
            <a:r>
              <a:rPr lang="en-US" i="1" dirty="0" smtClean="0"/>
              <a:t>papillae </a:t>
            </a:r>
            <a:r>
              <a:rPr lang="en-US" dirty="0" smtClean="0"/>
              <a:t>that </a:t>
            </a:r>
            <a:r>
              <a:rPr lang="en-US" dirty="0" smtClean="0"/>
              <a:t>help protect the tongue from objects that enter the mouth and assist in </a:t>
            </a:r>
            <a:r>
              <a:rPr lang="en-US" dirty="0" err="1" smtClean="0"/>
              <a:t>prehension</a:t>
            </a:r>
            <a:r>
              <a:rPr lang="en-US" dirty="0" smtClean="0"/>
              <a:t> of food and water.</a:t>
            </a:r>
            <a:endParaRPr lang="ar-IQ" dirty="0"/>
          </a:p>
        </p:txBody>
      </p:sp>
      <p:pic>
        <p:nvPicPr>
          <p:cNvPr id="40962" name="Picture 2"/>
          <p:cNvPicPr>
            <a:picLocks noChangeAspect="1" noChangeArrowheads="1"/>
          </p:cNvPicPr>
          <p:nvPr/>
        </p:nvPicPr>
        <p:blipFill>
          <a:blip r:embed="rId2"/>
          <a:srcRect l="18118" t="15624" r="25329" b="14062"/>
          <a:stretch>
            <a:fillRect/>
          </a:stretch>
        </p:blipFill>
        <p:spPr bwMode="auto">
          <a:xfrm>
            <a:off x="3625449" y="3000372"/>
            <a:ext cx="5518551" cy="3857628"/>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001156" cy="4525963"/>
          </a:xfrm>
        </p:spPr>
        <p:txBody>
          <a:bodyPr>
            <a:normAutofit fontScale="70000" lnSpcReduction="20000"/>
          </a:bodyPr>
          <a:lstStyle/>
          <a:p>
            <a:pPr lvl="0" algn="l" rtl="0"/>
            <a:r>
              <a:rPr lang="en-US" dirty="0" err="1" smtClean="0">
                <a:solidFill>
                  <a:srgbClr val="000000"/>
                </a:solidFill>
                <a:latin typeface="Berling-Roman" charset="-78"/>
                <a:ea typeface="Calibri" pitchFamily="34" charset="0"/>
                <a:cs typeface="Times New Roman" pitchFamily="18" charset="0"/>
              </a:rPr>
              <a:t>Fungiform</a:t>
            </a:r>
            <a:r>
              <a:rPr lang="en-US" dirty="0" smtClean="0">
                <a:solidFill>
                  <a:srgbClr val="000000"/>
                </a:solidFill>
                <a:latin typeface="Berling-Roman" charset="-78"/>
                <a:ea typeface="Calibri" pitchFamily="34" charset="0"/>
                <a:cs typeface="Times New Roman" pitchFamily="18" charset="0"/>
              </a:rPr>
              <a:t>, </a:t>
            </a:r>
            <a:r>
              <a:rPr lang="en-US" dirty="0" err="1" smtClean="0">
                <a:solidFill>
                  <a:srgbClr val="000000"/>
                </a:solidFill>
                <a:latin typeface="Berling-Roman" charset="-78"/>
                <a:ea typeface="Calibri" pitchFamily="34" charset="0"/>
                <a:cs typeface="Times New Roman" pitchFamily="18" charset="0"/>
              </a:rPr>
              <a:t>vallate</a:t>
            </a:r>
            <a:r>
              <a:rPr lang="en-US" dirty="0" smtClean="0">
                <a:solidFill>
                  <a:srgbClr val="000000"/>
                </a:solidFill>
                <a:latin typeface="Berling-Roman" charset="-78"/>
                <a:ea typeface="Calibri" pitchFamily="34" charset="0"/>
                <a:cs typeface="Times New Roman" pitchFamily="18" charset="0"/>
              </a:rPr>
              <a:t>, and foliate papillae are gustatory and therefore contain taste buds. </a:t>
            </a:r>
            <a:r>
              <a:rPr lang="en-US" dirty="0" err="1" smtClean="0">
                <a:solidFill>
                  <a:srgbClr val="000000"/>
                </a:solidFill>
                <a:latin typeface="Berling-Roman" charset="-78"/>
                <a:ea typeface="Calibri" pitchFamily="34" charset="0"/>
                <a:cs typeface="Times New Roman" pitchFamily="18" charset="0"/>
              </a:rPr>
              <a:t>Nongustatory</a:t>
            </a:r>
            <a:r>
              <a:rPr lang="en-US" dirty="0" smtClean="0">
                <a:solidFill>
                  <a:srgbClr val="000000"/>
                </a:solidFill>
                <a:latin typeface="Berling-Roman" charset="-78"/>
                <a:ea typeface="Calibri" pitchFamily="34" charset="0"/>
                <a:cs typeface="Times New Roman" pitchFamily="18" charset="0"/>
              </a:rPr>
              <a:t> papillae include </a:t>
            </a:r>
            <a:r>
              <a:rPr lang="en-US" dirty="0" err="1" smtClean="0">
                <a:solidFill>
                  <a:srgbClr val="000000"/>
                </a:solidFill>
                <a:latin typeface="Berling-Roman" charset="-78"/>
                <a:ea typeface="Calibri" pitchFamily="34" charset="0"/>
                <a:cs typeface="Times New Roman" pitchFamily="18" charset="0"/>
              </a:rPr>
              <a:t>filiform</a:t>
            </a:r>
            <a:r>
              <a:rPr lang="en-US" dirty="0" smtClean="0">
                <a:solidFill>
                  <a:srgbClr val="000000"/>
                </a:solidFill>
                <a:latin typeface="Berling-Roman" charset="-78"/>
                <a:ea typeface="Calibri" pitchFamily="34" charset="0"/>
                <a:cs typeface="Times New Roman" pitchFamily="18" charset="0"/>
              </a:rPr>
              <a:t> and conical papillae. </a:t>
            </a:r>
            <a:endParaRPr lang="en-US" dirty="0" smtClean="0">
              <a:solidFill>
                <a:srgbClr val="000000"/>
              </a:solidFill>
              <a:latin typeface="Berling-Roman" charset="-78"/>
              <a:ea typeface="Calibri" pitchFamily="34" charset="0"/>
              <a:cs typeface="Times New Roman" pitchFamily="18" charset="0"/>
            </a:endParaRPr>
          </a:p>
          <a:p>
            <a:pPr lvl="0"/>
            <a:r>
              <a:rPr lang="ar-IQ" dirty="0" smtClean="0">
                <a:solidFill>
                  <a:srgbClr val="000000"/>
                </a:solidFill>
                <a:latin typeface="Berling-Roman" charset="-78"/>
                <a:ea typeface="Calibri" pitchFamily="34" charset="0"/>
                <a:cs typeface="Times New Roman" pitchFamily="18" charset="0"/>
              </a:rPr>
              <a:t>الحليمات الفطرية </a:t>
            </a:r>
            <a:r>
              <a:rPr lang="ar-IQ" dirty="0" err="1" smtClean="0">
                <a:solidFill>
                  <a:srgbClr val="000000"/>
                </a:solidFill>
                <a:latin typeface="Berling-Roman" charset="-78"/>
                <a:ea typeface="Calibri" pitchFamily="34" charset="0"/>
                <a:cs typeface="Times New Roman" pitchFamily="18" charset="0"/>
              </a:rPr>
              <a:t>والفايتية</a:t>
            </a:r>
            <a:r>
              <a:rPr lang="ar-IQ" dirty="0" smtClean="0">
                <a:solidFill>
                  <a:srgbClr val="000000"/>
                </a:solidFill>
                <a:latin typeface="Berling-Roman" charset="-78"/>
                <a:ea typeface="Calibri" pitchFamily="34" charset="0"/>
                <a:cs typeface="Times New Roman" pitchFamily="18" charset="0"/>
              </a:rPr>
              <a:t> والورقية هي الحليمات الذوقية وبالتالي تحتوي على براعم التذوق. وتشمل الحليمات غير المستقرة الحليمات الخيطية والمخروطية الشكل.</a:t>
            </a:r>
            <a:endParaRPr lang="en-US" dirty="0" smtClean="0">
              <a:solidFill>
                <a:srgbClr val="000000"/>
              </a:solidFill>
              <a:latin typeface="Berling-Roman" charset="-78"/>
              <a:ea typeface="Calibri" pitchFamily="34" charset="0"/>
              <a:cs typeface="Times New Roman" pitchFamily="18" charset="0"/>
            </a:endParaRPr>
          </a:p>
          <a:p>
            <a:pPr lvl="0" algn="l" rtl="0"/>
            <a:r>
              <a:rPr lang="en-US" dirty="0" smtClean="0">
                <a:solidFill>
                  <a:srgbClr val="000000"/>
                </a:solidFill>
                <a:latin typeface="Berling-Roman" charset="-78"/>
                <a:ea typeface="Calibri" pitchFamily="34" charset="0"/>
                <a:cs typeface="Times New Roman" pitchFamily="18" charset="0"/>
              </a:rPr>
              <a:t>Conical </a:t>
            </a:r>
            <a:r>
              <a:rPr lang="en-US" dirty="0" smtClean="0">
                <a:solidFill>
                  <a:srgbClr val="000000"/>
                </a:solidFill>
                <a:latin typeface="Berling-Roman" charset="-78"/>
                <a:ea typeface="Calibri" pitchFamily="34" charset="0"/>
                <a:cs typeface="Times New Roman" pitchFamily="18" charset="0"/>
              </a:rPr>
              <a:t>papillae have the added function of facilitating grooming by acting as a type of comb, especially in the feline tongue, where the papillae are shaped like hooks. A thin line of hair growth in the median </a:t>
            </a:r>
            <a:r>
              <a:rPr lang="en-US" dirty="0" err="1" smtClean="0">
                <a:solidFill>
                  <a:srgbClr val="000000"/>
                </a:solidFill>
                <a:latin typeface="Berling-Roman" charset="-78"/>
                <a:ea typeface="Calibri" pitchFamily="34" charset="0"/>
                <a:cs typeface="Times New Roman" pitchFamily="18" charset="0"/>
              </a:rPr>
              <a:t>sulcus</a:t>
            </a:r>
            <a:r>
              <a:rPr lang="en-US" dirty="0" smtClean="0">
                <a:solidFill>
                  <a:srgbClr val="000000"/>
                </a:solidFill>
                <a:latin typeface="Berling-Roman" charset="-78"/>
                <a:ea typeface="Calibri" pitchFamily="34" charset="0"/>
                <a:cs typeface="Times New Roman" pitchFamily="18" charset="0"/>
              </a:rPr>
              <a:t> (</a:t>
            </a:r>
            <a:r>
              <a:rPr lang="en-US" dirty="0" smtClean="0">
                <a:solidFill>
                  <a:srgbClr val="000000"/>
                </a:solidFill>
                <a:latin typeface="Cambria"/>
                <a:ea typeface="Calibri" pitchFamily="34" charset="0"/>
                <a:cs typeface="Berling-Roman" charset="-78"/>
              </a:rPr>
              <a:t>“</a:t>
            </a:r>
            <a:r>
              <a:rPr lang="en-US" dirty="0" smtClean="0">
                <a:solidFill>
                  <a:srgbClr val="000000"/>
                </a:solidFill>
                <a:latin typeface="Berling-Roman" charset="-78"/>
                <a:ea typeface="Calibri" pitchFamily="34" charset="0"/>
                <a:cs typeface="Times New Roman" pitchFamily="18" charset="0"/>
              </a:rPr>
              <a:t>hairy tongue</a:t>
            </a:r>
            <a:r>
              <a:rPr lang="en-US" dirty="0" smtClean="0">
                <a:solidFill>
                  <a:srgbClr val="000000"/>
                </a:solidFill>
                <a:latin typeface="Cambria"/>
                <a:ea typeface="Calibri" pitchFamily="34" charset="0"/>
                <a:cs typeface="Berling-Roman" charset="-78"/>
              </a:rPr>
              <a:t>”</a:t>
            </a:r>
            <a:r>
              <a:rPr lang="en-US" dirty="0" smtClean="0">
                <a:solidFill>
                  <a:srgbClr val="000000"/>
                </a:solidFill>
                <a:latin typeface="Berling-Roman" charset="-78"/>
                <a:ea typeface="Calibri" pitchFamily="34" charset="0"/>
                <a:cs typeface="Times New Roman" pitchFamily="18" charset="0"/>
              </a:rPr>
              <a:t>) can be a normal finding in some dogs.</a:t>
            </a:r>
            <a:endParaRPr lang="en-US" sz="4400" dirty="0" smtClean="0">
              <a:latin typeface="Arial" pitchFamily="34" charset="0"/>
              <a:cs typeface="Arial" pitchFamily="34" charset="0"/>
            </a:endParaRPr>
          </a:p>
          <a:p>
            <a:r>
              <a:rPr lang="ar-IQ" dirty="0" smtClean="0"/>
              <a:t>الحليمات المخروطية لها وظيفة إضافية تتمثل في تسهيل الاستمالة من خلال العمل كنوع من المشط ، خاصة في لسان القطط ، حيث تتشكل الحليمات مثل الخطافات. يمكن أن يكون نمو الشعر في خط رفيع في </a:t>
            </a:r>
            <a:r>
              <a:rPr lang="ar-IQ" dirty="0" err="1" smtClean="0"/>
              <a:t>التلم</a:t>
            </a:r>
            <a:r>
              <a:rPr lang="ar-IQ" dirty="0" smtClean="0"/>
              <a:t> المتوسط ("اللسان المشعر") نتيجة طبيعية في بعض الكلاب.</a:t>
            </a:r>
            <a:endParaRPr lang="ar-IQ" dirty="0"/>
          </a:p>
        </p:txBody>
      </p:sp>
      <p:pic>
        <p:nvPicPr>
          <p:cNvPr id="4" name="Picture 2"/>
          <p:cNvPicPr>
            <a:picLocks noChangeAspect="1" noChangeArrowheads="1"/>
          </p:cNvPicPr>
          <p:nvPr/>
        </p:nvPicPr>
        <p:blipFill>
          <a:blip r:embed="rId2"/>
          <a:srcRect l="18118" t="15624" r="25329" b="14062"/>
          <a:stretch>
            <a:fillRect/>
          </a:stretch>
        </p:blipFill>
        <p:spPr bwMode="auto">
          <a:xfrm>
            <a:off x="4857752" y="3861788"/>
            <a:ext cx="4286248" cy="2996212"/>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14291"/>
            <a:ext cx="9144000" cy="2786082"/>
          </a:xfrm>
        </p:spPr>
        <p:txBody>
          <a:bodyPr>
            <a:normAutofit fontScale="77500" lnSpcReduction="20000"/>
          </a:bodyPr>
          <a:lstStyle/>
          <a:p>
            <a:pPr algn="l" rtl="0"/>
            <a:r>
              <a:rPr lang="en-US" dirty="0" smtClean="0"/>
              <a:t>The ventral surface of the tongue is covered in a thin mucous membrane, through which the lingual vein can often be seen coursing longitudinally on each side of the </a:t>
            </a:r>
            <a:r>
              <a:rPr lang="en-US" dirty="0" err="1" smtClean="0"/>
              <a:t>frenulum</a:t>
            </a:r>
            <a:r>
              <a:rPr lang="en-US" dirty="0" smtClean="0"/>
              <a:t>. </a:t>
            </a:r>
          </a:p>
          <a:p>
            <a:pPr algn="l" rtl="0">
              <a:buNone/>
            </a:pPr>
            <a:endParaRPr lang="en-US" dirty="0" smtClean="0"/>
          </a:p>
          <a:p>
            <a:pPr algn="l" rtl="0"/>
            <a:r>
              <a:rPr lang="en-US" i="1" dirty="0" smtClean="0"/>
              <a:t>The lingual artery can be palpated alongside the lingual vein. The right and left lingual arteries </a:t>
            </a:r>
            <a:r>
              <a:rPr lang="en-US" i="1" dirty="0" err="1" smtClean="0"/>
              <a:t>anastomose</a:t>
            </a:r>
            <a:r>
              <a:rPr lang="en-US" i="1" dirty="0" smtClean="0"/>
              <a:t> throughout parenchyma of the tongue muscle; therefore, disruption of blood flow through one artery has no significant effect on blood flow to lingual tissue. </a:t>
            </a:r>
            <a:endParaRPr lang="en-US" dirty="0" smtClean="0"/>
          </a:p>
          <a:p>
            <a:pPr algn="l"/>
            <a:endParaRPr lang="ar-IQ" dirty="0"/>
          </a:p>
        </p:txBody>
      </p:sp>
      <p:pic>
        <p:nvPicPr>
          <p:cNvPr id="41988" name="Picture 4" descr="61: Floor of Mouth, Tongue and Swallowing Flashcards - Cram.com"/>
          <p:cNvPicPr>
            <a:picLocks noChangeAspect="1" noChangeArrowheads="1"/>
          </p:cNvPicPr>
          <p:nvPr/>
        </p:nvPicPr>
        <p:blipFill>
          <a:blip r:embed="rId2"/>
          <a:srcRect/>
          <a:stretch>
            <a:fillRect/>
          </a:stretch>
        </p:blipFill>
        <p:spPr bwMode="auto">
          <a:xfrm>
            <a:off x="5738836" y="4572008"/>
            <a:ext cx="3047990" cy="2285992"/>
          </a:xfrm>
          <a:prstGeom prst="rect">
            <a:avLst/>
          </a:prstGeom>
          <a:noFill/>
        </p:spPr>
      </p:pic>
      <p:sp>
        <p:nvSpPr>
          <p:cNvPr id="41989" name="Rectangle 5"/>
          <p:cNvSpPr>
            <a:spLocks noChangeArrowheads="1"/>
          </p:cNvSpPr>
          <p:nvPr/>
        </p:nvSpPr>
        <p:spPr bwMode="auto">
          <a:xfrm>
            <a:off x="0" y="3429000"/>
            <a:ext cx="621507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Berling-Roman" charset="-78"/>
                <a:ea typeface="Calibri" pitchFamily="34" charset="0"/>
                <a:cs typeface="Times New Roman" pitchFamily="18" charset="0"/>
              </a:rPr>
              <a:t>The lingual artery is a branch of the internal carotid artery and is the principle source of blood to the tongue. The lingual vein starts at the apex of the tongue, courses alongside the lingual artery, and eventually empties into the facial vein.</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71414"/>
            <a:ext cx="4857752" cy="439718"/>
          </a:xfrm>
        </p:spPr>
        <p:txBody>
          <a:bodyPr>
            <a:noAutofit/>
          </a:bodyPr>
          <a:lstStyle/>
          <a:p>
            <a:r>
              <a:rPr lang="en-US" sz="2800" dirty="0" smtClean="0"/>
              <a:t>DISORDERS OF THE </a:t>
            </a:r>
            <a:r>
              <a:rPr lang="en-US" sz="2800" dirty="0" smtClean="0"/>
              <a:t>TONGUE</a:t>
            </a:r>
            <a:endParaRPr lang="ar-IQ" sz="2800" dirty="0"/>
          </a:p>
        </p:txBody>
      </p:sp>
      <p:sp>
        <p:nvSpPr>
          <p:cNvPr id="3" name="عنصر نائب للمحتوى 2"/>
          <p:cNvSpPr>
            <a:spLocks noGrp="1"/>
          </p:cNvSpPr>
          <p:nvPr>
            <p:ph idx="1"/>
          </p:nvPr>
        </p:nvSpPr>
        <p:spPr>
          <a:xfrm>
            <a:off x="0" y="642918"/>
            <a:ext cx="8715436" cy="3429024"/>
          </a:xfrm>
        </p:spPr>
        <p:txBody>
          <a:bodyPr>
            <a:normAutofit fontScale="85000" lnSpcReduction="20000"/>
          </a:bodyPr>
          <a:lstStyle/>
          <a:p>
            <a:pPr algn="l" rtl="0"/>
            <a:r>
              <a:rPr lang="en-US" dirty="0" smtClean="0"/>
              <a:t>Congenital </a:t>
            </a:r>
            <a:r>
              <a:rPr lang="en-US" dirty="0" smtClean="0"/>
              <a:t>Disorders</a:t>
            </a:r>
          </a:p>
          <a:p>
            <a:pPr algn="l" rtl="0"/>
            <a:r>
              <a:rPr lang="en-US" dirty="0" smtClean="0"/>
              <a:t>Tongue malformations such as </a:t>
            </a:r>
            <a:r>
              <a:rPr lang="en-US" b="1" dirty="0" err="1" smtClean="0"/>
              <a:t>macroglossia</a:t>
            </a:r>
            <a:r>
              <a:rPr lang="en-US" b="1" dirty="0" smtClean="0"/>
              <a:t>, </a:t>
            </a:r>
            <a:r>
              <a:rPr lang="en-US" b="1" dirty="0" err="1" smtClean="0"/>
              <a:t>microglossia</a:t>
            </a:r>
            <a:r>
              <a:rPr lang="en-US" b="1" dirty="0" smtClean="0"/>
              <a:t>, and tongue deviations </a:t>
            </a:r>
            <a:r>
              <a:rPr lang="en-US" dirty="0" smtClean="0"/>
              <a:t>are rare in dogs and cats. </a:t>
            </a:r>
          </a:p>
          <a:p>
            <a:pPr algn="l" rtl="0"/>
            <a:r>
              <a:rPr lang="en-US" b="1" dirty="0" err="1" smtClean="0"/>
              <a:t>Ankyloglossia</a:t>
            </a:r>
            <a:r>
              <a:rPr lang="en-US" b="1" dirty="0" smtClean="0"/>
              <a:t> </a:t>
            </a:r>
            <a:r>
              <a:rPr lang="en-US" dirty="0" smtClean="0"/>
              <a:t>is a congenital disorder in which the lingual </a:t>
            </a:r>
            <a:r>
              <a:rPr lang="en-US" dirty="0" err="1" smtClean="0"/>
              <a:t>frenulum</a:t>
            </a:r>
            <a:r>
              <a:rPr lang="en-US" dirty="0" smtClean="0"/>
              <a:t> is abnormally short and thickened, restricting movement. Affected dogs have difficulty suckling, licking, swallowing, and vocalizing, resulting in stunted growth, </a:t>
            </a:r>
            <a:r>
              <a:rPr lang="en-US" dirty="0" err="1" smtClean="0"/>
              <a:t>ptyalism</a:t>
            </a:r>
            <a:r>
              <a:rPr lang="en-US" dirty="0" smtClean="0"/>
              <a:t>, and difficulty eating. The condition has only been described in Anatolian shepherd dogs</a:t>
            </a:r>
            <a:endParaRPr lang="ar-IQ" dirty="0"/>
          </a:p>
        </p:txBody>
      </p:sp>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537</TotalTime>
  <Words>2387</Words>
  <Application>Microsoft Office PowerPoint</Application>
  <PresentationFormat>عرض على الشاشة (3:4)‏</PresentationFormat>
  <Paragraphs>199</Paragraphs>
  <Slides>34</Slides>
  <Notes>1</Notes>
  <HiddenSlides>0</HiddenSlides>
  <MMClips>0</MMClips>
  <ScaleCrop>false</ScaleCrop>
  <HeadingPairs>
    <vt:vector size="4" baseType="variant">
      <vt:variant>
        <vt:lpstr>سمة</vt:lpstr>
      </vt:variant>
      <vt:variant>
        <vt:i4>1</vt:i4>
      </vt:variant>
      <vt:variant>
        <vt:lpstr>عناوين الشرائح</vt:lpstr>
      </vt:variant>
      <vt:variant>
        <vt:i4>34</vt:i4>
      </vt:variant>
    </vt:vector>
  </HeadingPairs>
  <TitlesOfParts>
    <vt:vector size="35" baseType="lpstr">
      <vt:lpstr>سمة Office</vt:lpstr>
      <vt:lpstr>Oropharynx surgery</vt:lpstr>
      <vt:lpstr>Tongue surgery</vt:lpstr>
      <vt:lpstr>الشريحة 3</vt:lpstr>
      <vt:lpstr>الشريحة 4</vt:lpstr>
      <vt:lpstr>الشريحة 5</vt:lpstr>
      <vt:lpstr>الشريحة 6</vt:lpstr>
      <vt:lpstr>الشريحة 7</vt:lpstr>
      <vt:lpstr>الشريحة 8</vt:lpstr>
      <vt:lpstr>DISORDERS OF THE TONGUE</vt:lpstr>
      <vt:lpstr>Infectious Disorders</vt:lpstr>
      <vt:lpstr>Miscellaneous Conditions</vt:lpstr>
      <vt:lpstr>Miscellaneous Conditions</vt:lpstr>
      <vt:lpstr>Trauma</vt:lpstr>
      <vt:lpstr>Neoplasia and Hyperplastic Lesions</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vector>
  </TitlesOfParts>
  <Company>By DR.Ahmed Saker 2o1O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جراحة البلعوم</dc:title>
  <dc:creator>dell</dc:creator>
  <cp:lastModifiedBy>dell</cp:lastModifiedBy>
  <cp:revision>45</cp:revision>
  <dcterms:created xsi:type="dcterms:W3CDTF">2021-10-26T23:46:34Z</dcterms:created>
  <dcterms:modified xsi:type="dcterms:W3CDTF">2022-02-22T00:46:48Z</dcterms:modified>
</cp:coreProperties>
</file>